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67" r:id="rId2"/>
    <p:sldId id="268" r:id="rId3"/>
    <p:sldId id="269" r:id="rId4"/>
    <p:sldId id="270" r:id="rId5"/>
    <p:sldId id="271" r:id="rId6"/>
    <p:sldId id="272" r:id="rId7"/>
    <p:sldId id="287" r:id="rId8"/>
    <p:sldId id="286" r:id="rId9"/>
    <p:sldId id="273" r:id="rId10"/>
    <p:sldId id="274" r:id="rId11"/>
    <p:sldId id="275" r:id="rId12"/>
    <p:sldId id="288" r:id="rId13"/>
    <p:sldId id="276" r:id="rId14"/>
    <p:sldId id="277" r:id="rId15"/>
    <p:sldId id="278" r:id="rId16"/>
    <p:sldId id="279" r:id="rId17"/>
    <p:sldId id="289" r:id="rId18"/>
    <p:sldId id="280" r:id="rId19"/>
    <p:sldId id="283" r:id="rId20"/>
    <p:sldId id="281" r:id="rId21"/>
    <p:sldId id="284" r:id="rId22"/>
    <p:sldId id="285"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8" y="-58"/>
      </p:cViewPr>
      <p:guideLst>
        <p:guide orient="horz" pos="2160"/>
        <p:guide pos="230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CD9FC49E-2858-44F6-BCF4-EB01E6AE4558}"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F4223E41-5974-4F1C-B62A-0631D1394C24}"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0466A15E-A675-44CF-A597-4A3D171F5C03}"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A01B9835-B4DC-4278-B5DB-8562CB554BFA}"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D94A0743-25C9-45B7-9495-F0A03CA63CED}"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2D8141D1-F814-49F6-86D4-51C73AA2AE31}"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endParaRPr lang="nl-NL"/>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19CB04C8-9001-4861-B3BA-7EF92CFB4852}"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endParaRPr lang="nl-NL"/>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FFBDD292-A12E-4F76-8CA3-F67732EE0DF7}"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l-NL"/>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E983E08C-E2D5-4972-A4C8-E89F7B8C93C8}"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D51E1E39-15AE-49C1-BCA4-C4738EB4B8E7}"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9888EAAE-556D-41AE-8087-B2E10CF3A2FB}"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3266B74-B89C-4C1F-B5D2-F871D14AD956}"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Meten in de </a:t>
            </a:r>
            <a:r>
              <a:rPr lang="nl-NL" dirty="0" err="1" smtClean="0"/>
              <a:t>Quantummechanica</a:t>
            </a:r>
            <a:endParaRPr lang="nl-NL" dirty="0"/>
          </a:p>
        </p:txBody>
      </p:sp>
      <p:sp>
        <p:nvSpPr>
          <p:cNvPr id="3" name="Subtitle 2"/>
          <p:cNvSpPr>
            <a:spLocks noGrp="1"/>
          </p:cNvSpPr>
          <p:nvPr>
            <p:ph type="subTitle" idx="1"/>
          </p:nvPr>
        </p:nvSpPr>
        <p:spPr>
          <a:xfrm>
            <a:off x="685800" y="3886200"/>
            <a:ext cx="4419600" cy="1371600"/>
          </a:xfrm>
        </p:spPr>
        <p:txBody>
          <a:bodyPr/>
          <a:lstStyle/>
          <a:p>
            <a:r>
              <a:rPr lang="en-US" sz="2400" dirty="0" smtClean="0"/>
              <a:t>Dennis Dieks</a:t>
            </a:r>
          </a:p>
          <a:p>
            <a:r>
              <a:rPr lang="en-US" sz="2400" dirty="0" smtClean="0"/>
              <a:t>History and Philosophy of Science</a:t>
            </a:r>
          </a:p>
          <a:p>
            <a:r>
              <a:rPr lang="en-US" sz="2400" dirty="0" smtClean="0"/>
              <a:t>Utrecht University</a:t>
            </a:r>
            <a:endParaRPr lang="nl-NL" sz="2400" dirty="0"/>
          </a:p>
        </p:txBody>
      </p:sp>
      <p:pic>
        <p:nvPicPr>
          <p:cNvPr id="4" name="Picture 2" descr="Descartes Centre"/>
          <p:cNvPicPr>
            <a:picLocks noChangeAspect="1" noChangeArrowheads="1"/>
          </p:cNvPicPr>
          <p:nvPr/>
        </p:nvPicPr>
        <p:blipFill>
          <a:blip r:embed="rId2" cstate="print"/>
          <a:srcRect/>
          <a:stretch>
            <a:fillRect/>
          </a:stretch>
        </p:blipFill>
        <p:spPr bwMode="auto">
          <a:xfrm>
            <a:off x="762000" y="383381"/>
            <a:ext cx="3309938" cy="1369219"/>
          </a:xfrm>
          <a:prstGeom prst="rect">
            <a:avLst/>
          </a:prstGeom>
          <a:noFill/>
        </p:spPr>
      </p:pic>
      <p:pic>
        <p:nvPicPr>
          <p:cNvPr id="21506" name="Picture 2" descr="C:\Users\dieks101\Dropbox\WND2016\nature13586-f3.jpg"/>
          <p:cNvPicPr>
            <a:picLocks noChangeAspect="1" noChangeArrowheads="1"/>
          </p:cNvPicPr>
          <p:nvPr/>
        </p:nvPicPr>
        <p:blipFill>
          <a:blip r:embed="rId3" cstate="print"/>
          <a:srcRect/>
          <a:stretch>
            <a:fillRect/>
          </a:stretch>
        </p:blipFill>
        <p:spPr bwMode="auto">
          <a:xfrm>
            <a:off x="5410200" y="3810000"/>
            <a:ext cx="3276600" cy="254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t="7599" b="18997"/>
          <a:stretch>
            <a:fillRect/>
          </a:stretch>
        </p:blipFill>
        <p:spPr bwMode="auto">
          <a:xfrm>
            <a:off x="1066800" y="0"/>
            <a:ext cx="65532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772400" cy="838200"/>
          </a:xfrm>
        </p:spPr>
        <p:txBody>
          <a:bodyPr/>
          <a:lstStyle/>
          <a:p>
            <a:r>
              <a:rPr lang="nl-NL" dirty="0" err="1" smtClean="0"/>
              <a:t>Interferometrie</a:t>
            </a:r>
            <a:r>
              <a:rPr lang="nl-NL" dirty="0" smtClean="0"/>
              <a:t> (1)</a:t>
            </a:r>
            <a:endParaRPr lang="nl-NL" dirty="0"/>
          </a:p>
        </p:txBody>
      </p:sp>
      <p:pic>
        <p:nvPicPr>
          <p:cNvPr id="27652" name="Picture 4" descr="C:\Users\dieks101\Dropbox\WND2016\interferometer.png"/>
          <p:cNvPicPr>
            <a:picLocks noGrp="1" noChangeAspect="1" noChangeArrowheads="1"/>
          </p:cNvPicPr>
          <p:nvPr>
            <p:ph idx="1"/>
          </p:nvPr>
        </p:nvPicPr>
        <p:blipFill>
          <a:blip r:embed="rId2" cstate="print"/>
          <a:srcRect/>
          <a:stretch>
            <a:fillRect/>
          </a:stretch>
        </p:blipFill>
        <p:spPr bwMode="auto">
          <a:xfrm>
            <a:off x="57150" y="1919912"/>
            <a:ext cx="5657850" cy="4114800"/>
          </a:xfrm>
          <a:prstGeom prst="rect">
            <a:avLst/>
          </a:prstGeom>
          <a:noFill/>
        </p:spPr>
      </p:pic>
      <p:sp>
        <p:nvSpPr>
          <p:cNvPr id="9" name="TextBox 8"/>
          <p:cNvSpPr txBox="1"/>
          <p:nvPr/>
        </p:nvSpPr>
        <p:spPr>
          <a:xfrm>
            <a:off x="5715000" y="1161157"/>
            <a:ext cx="3429000" cy="5632311"/>
          </a:xfrm>
          <a:prstGeom prst="rect">
            <a:avLst/>
          </a:prstGeom>
          <a:noFill/>
        </p:spPr>
        <p:txBody>
          <a:bodyPr wrap="square" rtlCol="0">
            <a:spAutoFit/>
          </a:bodyPr>
          <a:lstStyle/>
          <a:p>
            <a:r>
              <a:rPr lang="nl-NL" dirty="0" smtClean="0"/>
              <a:t>In deze </a:t>
            </a:r>
            <a:r>
              <a:rPr lang="nl-NL" dirty="0" err="1" smtClean="0"/>
              <a:t>Mach-Zehnder</a:t>
            </a:r>
            <a:r>
              <a:rPr lang="nl-NL" dirty="0" smtClean="0"/>
              <a:t> </a:t>
            </a:r>
            <a:r>
              <a:rPr lang="nl-NL" dirty="0" err="1" smtClean="0"/>
              <a:t>interferometer</a:t>
            </a:r>
            <a:r>
              <a:rPr lang="nl-NL" dirty="0" smtClean="0"/>
              <a:t> wordt inkomend licht gesplitst  waarna het met zichzelf interfereert: in de detector boven is het donker en al het licht komt aan in de detector rechts.   </a:t>
            </a:r>
            <a:r>
              <a:rPr lang="nl-NL" b="1" dirty="0" err="1" smtClean="0"/>
              <a:t>Quantum</a:t>
            </a:r>
            <a:r>
              <a:rPr lang="nl-NL" b="1" dirty="0" smtClean="0"/>
              <a:t>:</a:t>
            </a:r>
          </a:p>
          <a:p>
            <a:r>
              <a:rPr lang="nl-NL" b="1" dirty="0" smtClean="0"/>
              <a:t>Dit plaatje geldt ook voor </a:t>
            </a:r>
            <a:r>
              <a:rPr lang="el-GR" b="1" dirty="0" smtClean="0"/>
              <a:t>Ψ</a:t>
            </a:r>
            <a:r>
              <a:rPr lang="nl-NL" b="1" dirty="0" smtClean="0"/>
              <a:t>, zelfs voor één foton: “het foton splitst zich” en wordt ten slotte in zijn geheel gevonden in de detector rechts.</a:t>
            </a:r>
            <a:endParaRPr lang="nl-NL" b="1" dirty="0"/>
          </a:p>
        </p:txBody>
      </p:sp>
      <p:sp>
        <p:nvSpPr>
          <p:cNvPr id="3" name="Multiply 2"/>
          <p:cNvSpPr/>
          <p:nvPr/>
        </p:nvSpPr>
        <p:spPr bwMode="auto">
          <a:xfrm>
            <a:off x="3581400" y="2362200"/>
            <a:ext cx="457200" cy="6096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Interferometrie</a:t>
            </a:r>
            <a:r>
              <a:rPr lang="nl-NL" dirty="0" smtClean="0"/>
              <a:t> (2)</a:t>
            </a:r>
            <a:endParaRPr lang="nl-NL" dirty="0"/>
          </a:p>
        </p:txBody>
      </p:sp>
      <p:pic>
        <p:nvPicPr>
          <p:cNvPr id="4" name="Picture 4" descr="C:\Users\dieks101\Dropbox\WND2016\interferometer.png"/>
          <p:cNvPicPr>
            <a:picLocks noGrp="1" noChangeAspect="1" noChangeArrowheads="1"/>
          </p:cNvPicPr>
          <p:nvPr>
            <p:ph idx="1"/>
          </p:nvPr>
        </p:nvPicPr>
        <p:blipFill>
          <a:blip r:embed="rId2" cstate="print"/>
          <a:srcRect/>
          <a:stretch>
            <a:fillRect/>
          </a:stretch>
        </p:blipFill>
        <p:spPr bwMode="auto">
          <a:xfrm>
            <a:off x="762000" y="2057400"/>
            <a:ext cx="5657850" cy="4114800"/>
          </a:xfrm>
          <a:prstGeom prst="rect">
            <a:avLst/>
          </a:prstGeom>
          <a:noFill/>
        </p:spPr>
      </p:pic>
      <p:sp>
        <p:nvSpPr>
          <p:cNvPr id="5" name="Rectangle 4"/>
          <p:cNvSpPr/>
          <p:nvPr/>
        </p:nvSpPr>
        <p:spPr bwMode="auto">
          <a:xfrm>
            <a:off x="3200400" y="3200400"/>
            <a:ext cx="304800" cy="304800"/>
          </a:xfrm>
          <a:prstGeom prst="rect">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pitchFamily="18" charset="0"/>
            </a:endParaRPr>
          </a:p>
        </p:txBody>
      </p:sp>
      <p:sp>
        <p:nvSpPr>
          <p:cNvPr id="6" name="Multiply 5"/>
          <p:cNvSpPr/>
          <p:nvPr/>
        </p:nvSpPr>
        <p:spPr bwMode="auto">
          <a:xfrm>
            <a:off x="3505200" y="3048000"/>
            <a:ext cx="685800" cy="685800"/>
          </a:xfrm>
          <a:prstGeom prst="mathMultiply">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6553200" y="2591812"/>
            <a:ext cx="2514600" cy="3046988"/>
          </a:xfrm>
          <a:prstGeom prst="rect">
            <a:avLst/>
          </a:prstGeom>
          <a:noFill/>
        </p:spPr>
        <p:txBody>
          <a:bodyPr wrap="square" rtlCol="0">
            <a:spAutoFit/>
          </a:bodyPr>
          <a:lstStyle/>
          <a:p>
            <a:r>
              <a:rPr lang="nl-NL" dirty="0" smtClean="0"/>
              <a:t>Een  ondoorzichtig voorwerp wordt in de bovenste lichtweg geplaatst: nu komt de helft van het licht aan in elk van de detectoren.</a:t>
            </a:r>
            <a:endParaRPr lang="nl-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524000"/>
          </a:xfrm>
        </p:spPr>
        <p:txBody>
          <a:bodyPr/>
          <a:lstStyle/>
          <a:p>
            <a:r>
              <a:rPr lang="nl-NL" dirty="0" smtClean="0"/>
              <a:t>De </a:t>
            </a:r>
            <a:r>
              <a:rPr lang="nl-NL" dirty="0" err="1" smtClean="0"/>
              <a:t>quantumversie</a:t>
            </a:r>
            <a:r>
              <a:rPr lang="nl-NL" dirty="0" smtClean="0"/>
              <a:t>:</a:t>
            </a:r>
            <a:br>
              <a:rPr lang="nl-NL" dirty="0" smtClean="0"/>
            </a:br>
            <a:r>
              <a:rPr lang="nl-NL" dirty="0" smtClean="0"/>
              <a:t>meting zonder interactie </a:t>
            </a:r>
            <a:endParaRPr lang="nl-NL" dirty="0"/>
          </a:p>
        </p:txBody>
      </p:sp>
      <p:pic>
        <p:nvPicPr>
          <p:cNvPr id="28674" name="Picture 2" descr="C:\Users\dieks101\Dropbox\WND2016\interactionfree2.jpg"/>
          <p:cNvPicPr>
            <a:picLocks noGrp="1" noChangeAspect="1" noChangeArrowheads="1"/>
          </p:cNvPicPr>
          <p:nvPr>
            <p:ph idx="1"/>
          </p:nvPr>
        </p:nvPicPr>
        <p:blipFill>
          <a:blip r:embed="rId2" cstate="print"/>
          <a:srcRect t="15228" r="61338" b="15228"/>
          <a:stretch>
            <a:fillRect/>
          </a:stretch>
        </p:blipFill>
        <p:spPr bwMode="auto">
          <a:xfrm>
            <a:off x="228600" y="2438400"/>
            <a:ext cx="4191000" cy="3200400"/>
          </a:xfrm>
          <a:prstGeom prst="rect">
            <a:avLst/>
          </a:prstGeom>
          <a:noFill/>
        </p:spPr>
      </p:pic>
      <p:sp>
        <p:nvSpPr>
          <p:cNvPr id="5" name="TextBox 4"/>
          <p:cNvSpPr txBox="1"/>
          <p:nvPr/>
        </p:nvSpPr>
        <p:spPr>
          <a:xfrm>
            <a:off x="4572000" y="2133600"/>
            <a:ext cx="4343400" cy="4154984"/>
          </a:xfrm>
          <a:prstGeom prst="rect">
            <a:avLst/>
          </a:prstGeom>
          <a:noFill/>
        </p:spPr>
        <p:txBody>
          <a:bodyPr wrap="square" rtlCol="0">
            <a:spAutoFit/>
          </a:bodyPr>
          <a:lstStyle/>
          <a:p>
            <a:r>
              <a:rPr lang="nl-NL" dirty="0" smtClean="0"/>
              <a:t>In één van de lichtwegen bevindt zich een object dat zeer lichtgevoelig is: het ontploft al wanneer het wordt geraakt door één enkel foton.</a:t>
            </a:r>
          </a:p>
          <a:p>
            <a:r>
              <a:rPr lang="nl-NL" dirty="0" smtClean="0"/>
              <a:t>Dit object blokkeert het bovenste pad, zodat interferentie niet langer mogelijk is.</a:t>
            </a:r>
          </a:p>
          <a:p>
            <a:r>
              <a:rPr lang="nl-NL" dirty="0" smtClean="0"/>
              <a:t>Het foton kan dus in detector D terechtkomen; maar het kan ook de “bom” raken, die dan ontploft.</a:t>
            </a:r>
            <a:endParaRPr lang="nl-N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nl-NL" dirty="0" smtClean="0"/>
              <a:t>Meting zonder interactie (2)</a:t>
            </a:r>
            <a:endParaRPr lang="nl-NL" dirty="0"/>
          </a:p>
        </p:txBody>
      </p:sp>
      <p:pic>
        <p:nvPicPr>
          <p:cNvPr id="29698" name="Picture 2" descr="C:\Users\dieks101\Dropbox\WND2016\interactionfree3.png"/>
          <p:cNvPicPr>
            <a:picLocks noGrp="1" noChangeAspect="1" noChangeArrowheads="1"/>
          </p:cNvPicPr>
          <p:nvPr>
            <p:ph idx="1"/>
          </p:nvPr>
        </p:nvPicPr>
        <p:blipFill>
          <a:blip r:embed="rId2" cstate="print"/>
          <a:srcRect/>
          <a:stretch>
            <a:fillRect/>
          </a:stretch>
        </p:blipFill>
        <p:spPr bwMode="auto">
          <a:xfrm>
            <a:off x="1600200" y="1219200"/>
            <a:ext cx="5806172" cy="3733800"/>
          </a:xfrm>
          <a:prstGeom prst="rect">
            <a:avLst/>
          </a:prstGeom>
          <a:noFill/>
        </p:spPr>
      </p:pic>
      <p:sp>
        <p:nvSpPr>
          <p:cNvPr id="5" name="TextBox 4"/>
          <p:cNvSpPr txBox="1"/>
          <p:nvPr/>
        </p:nvSpPr>
        <p:spPr>
          <a:xfrm>
            <a:off x="152400" y="5135940"/>
            <a:ext cx="8763000" cy="1569660"/>
          </a:xfrm>
          <a:prstGeom prst="rect">
            <a:avLst/>
          </a:prstGeom>
          <a:noFill/>
        </p:spPr>
        <p:txBody>
          <a:bodyPr wrap="square" rtlCol="0">
            <a:spAutoFit/>
          </a:bodyPr>
          <a:lstStyle/>
          <a:p>
            <a:pPr algn="ctr"/>
            <a:r>
              <a:rPr lang="nl-NL" dirty="0" smtClean="0"/>
              <a:t>De bom “ontmoet” de lichtgolffunctie </a:t>
            </a:r>
            <a:br>
              <a:rPr lang="nl-NL" dirty="0" smtClean="0"/>
            </a:br>
            <a:r>
              <a:rPr lang="nl-NL" dirty="0" smtClean="0"/>
              <a:t>Ψ=1/√2(ψ</a:t>
            </a:r>
            <a:r>
              <a:rPr lang="nl-NL" baseline="-25000" dirty="0" smtClean="0"/>
              <a:t>pad1</a:t>
            </a:r>
            <a:r>
              <a:rPr lang="nl-NL" dirty="0" smtClean="0"/>
              <a:t> + ψ</a:t>
            </a:r>
            <a:r>
              <a:rPr lang="nl-NL" baseline="-25000" dirty="0" smtClean="0"/>
              <a:t>pad2</a:t>
            </a:r>
            <a:r>
              <a:rPr lang="nl-NL" dirty="0" smtClean="0"/>
              <a:t>). </a:t>
            </a:r>
          </a:p>
          <a:p>
            <a:pPr algn="ctr"/>
            <a:r>
              <a:rPr lang="nl-NL" dirty="0" smtClean="0"/>
              <a:t>Er vindt een </a:t>
            </a:r>
            <a:r>
              <a:rPr lang="nl-NL" dirty="0" err="1" smtClean="0"/>
              <a:t>collapse</a:t>
            </a:r>
            <a:r>
              <a:rPr lang="nl-NL" dirty="0" smtClean="0"/>
              <a:t> plaats: </a:t>
            </a:r>
            <a:r>
              <a:rPr lang="nl-NL" dirty="0" err="1" smtClean="0"/>
              <a:t>óf</a:t>
            </a:r>
            <a:r>
              <a:rPr lang="nl-NL" dirty="0" smtClean="0"/>
              <a:t> het foton wordt gedetecteerd (BANG)</a:t>
            </a:r>
            <a:br>
              <a:rPr lang="nl-NL" dirty="0" smtClean="0"/>
            </a:br>
            <a:r>
              <a:rPr lang="nl-NL" dirty="0" err="1" smtClean="0"/>
              <a:t>óf</a:t>
            </a:r>
            <a:r>
              <a:rPr lang="nl-NL" dirty="0" smtClean="0"/>
              <a:t> niet (dit is een negatieve detectie  à la </a:t>
            </a:r>
            <a:r>
              <a:rPr lang="nl-NL" dirty="0" err="1" smtClean="0"/>
              <a:t>Renninger</a:t>
            </a:r>
            <a:r>
              <a:rPr lang="nl-NL" dirty="0" smtClean="0"/>
              <a:t>!)</a:t>
            </a:r>
            <a:endParaRPr lang="nl-NL" dirty="0"/>
          </a:p>
        </p:txBody>
      </p:sp>
      <p:sp>
        <p:nvSpPr>
          <p:cNvPr id="6" name="TextBox 5"/>
          <p:cNvSpPr txBox="1"/>
          <p:nvPr/>
        </p:nvSpPr>
        <p:spPr>
          <a:xfrm>
            <a:off x="7467600" y="2209800"/>
            <a:ext cx="1676399" cy="2308324"/>
          </a:xfrm>
          <a:prstGeom prst="rect">
            <a:avLst/>
          </a:prstGeom>
          <a:noFill/>
        </p:spPr>
        <p:txBody>
          <a:bodyPr wrap="square" rtlCol="0">
            <a:spAutoFit/>
          </a:bodyPr>
          <a:lstStyle/>
          <a:p>
            <a:r>
              <a:rPr lang="nl-NL" dirty="0" smtClean="0"/>
              <a:t>Detector D is verboden als de lichtweg niet versperd is</a:t>
            </a:r>
            <a:endParaRPr lang="nl-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990600"/>
          </a:xfrm>
        </p:spPr>
        <p:txBody>
          <a:bodyPr/>
          <a:lstStyle/>
          <a:p>
            <a:r>
              <a:rPr lang="nl-NL" dirty="0" smtClean="0"/>
              <a:t>Verhogen van de efficiëntie</a:t>
            </a:r>
            <a:endParaRPr lang="nl-NL" dirty="0"/>
          </a:p>
        </p:txBody>
      </p:sp>
      <p:sp>
        <p:nvSpPr>
          <p:cNvPr id="3" name="Content Placeholder 2"/>
          <p:cNvSpPr>
            <a:spLocks noGrp="1"/>
          </p:cNvSpPr>
          <p:nvPr>
            <p:ph idx="1"/>
          </p:nvPr>
        </p:nvSpPr>
        <p:spPr>
          <a:xfrm>
            <a:off x="152400" y="1066800"/>
            <a:ext cx="8839200" cy="5562600"/>
          </a:xfrm>
        </p:spPr>
        <p:txBody>
          <a:bodyPr/>
          <a:lstStyle/>
          <a:p>
            <a:r>
              <a:rPr lang="nl-NL" dirty="0" smtClean="0"/>
              <a:t>De kans op detectie zonder ontploffing was ¼ , omdat Ψ symmetrisch was m.b.t. de twee paden: </a:t>
            </a:r>
            <a:br>
              <a:rPr lang="nl-NL" dirty="0" smtClean="0"/>
            </a:br>
            <a:r>
              <a:rPr lang="el-GR" dirty="0" smtClean="0"/>
              <a:t>Ψ</a:t>
            </a:r>
            <a:r>
              <a:rPr lang="en-US" dirty="0" smtClean="0"/>
              <a:t> = 1/</a:t>
            </a:r>
            <a:r>
              <a:rPr lang="el-GR" dirty="0" smtClean="0"/>
              <a:t> √ </a:t>
            </a:r>
            <a:r>
              <a:rPr lang="en-US" dirty="0" smtClean="0"/>
              <a:t>2 (</a:t>
            </a:r>
            <a:r>
              <a:rPr lang="el-GR" dirty="0" smtClean="0"/>
              <a:t>ψ</a:t>
            </a:r>
            <a:r>
              <a:rPr lang="en-US" baseline="-25000" dirty="0" smtClean="0"/>
              <a:t>1</a:t>
            </a:r>
            <a:r>
              <a:rPr lang="en-US" dirty="0" smtClean="0"/>
              <a:t> + </a:t>
            </a:r>
            <a:r>
              <a:rPr lang="el-GR" dirty="0" smtClean="0"/>
              <a:t>ψ</a:t>
            </a:r>
            <a:r>
              <a:rPr lang="en-US" baseline="-25000" dirty="0" smtClean="0"/>
              <a:t>2</a:t>
            </a:r>
            <a:r>
              <a:rPr lang="en-US" dirty="0" smtClean="0"/>
              <a:t>).</a:t>
            </a:r>
          </a:p>
          <a:p>
            <a:r>
              <a:rPr lang="nl-NL" dirty="0" smtClean="0"/>
              <a:t>Neem nu een </a:t>
            </a:r>
            <a:r>
              <a:rPr lang="nl-NL" i="1" dirty="0" smtClean="0"/>
              <a:t>asymmetrische</a:t>
            </a:r>
            <a:r>
              <a:rPr lang="nl-NL" dirty="0" smtClean="0"/>
              <a:t> </a:t>
            </a:r>
            <a:r>
              <a:rPr lang="nl-NL" dirty="0" err="1" smtClean="0"/>
              <a:t>beamsplitter</a:t>
            </a:r>
            <a:r>
              <a:rPr lang="nl-NL" dirty="0" smtClean="0"/>
              <a:t> die slechts een klein gedeelte van het licht naar de bom stuurt:</a:t>
            </a:r>
            <a:br>
              <a:rPr lang="nl-NL" dirty="0" smtClean="0"/>
            </a:br>
            <a:r>
              <a:rPr lang="nl-NL" dirty="0" smtClean="0"/>
              <a:t> Ψ = αψ</a:t>
            </a:r>
            <a:r>
              <a:rPr lang="nl-NL" baseline="-25000" dirty="0" smtClean="0"/>
              <a:t>1</a:t>
            </a:r>
            <a:r>
              <a:rPr lang="nl-NL" dirty="0" smtClean="0"/>
              <a:t> + βψ</a:t>
            </a:r>
            <a:r>
              <a:rPr lang="nl-NL" baseline="-25000" dirty="0" smtClean="0"/>
              <a:t>2</a:t>
            </a:r>
            <a:r>
              <a:rPr lang="nl-NL" dirty="0" smtClean="0"/>
              <a:t>, met α klein. (|α|</a:t>
            </a:r>
            <a:r>
              <a:rPr lang="nl-NL" baseline="30000" dirty="0" smtClean="0"/>
              <a:t>2 </a:t>
            </a:r>
            <a:r>
              <a:rPr lang="nl-NL" dirty="0" smtClean="0"/>
              <a:t>+</a:t>
            </a:r>
            <a:r>
              <a:rPr lang="nl-NL" baseline="30000" dirty="0" smtClean="0"/>
              <a:t> </a:t>
            </a:r>
            <a:r>
              <a:rPr lang="nl-NL" dirty="0" smtClean="0"/>
              <a:t>|</a:t>
            </a:r>
            <a:r>
              <a:rPr lang="el-GR" dirty="0" smtClean="0"/>
              <a:t>β</a:t>
            </a:r>
            <a:r>
              <a:rPr lang="nl-NL" dirty="0" smtClean="0"/>
              <a:t>|</a:t>
            </a:r>
            <a:r>
              <a:rPr lang="nl-NL" baseline="30000" dirty="0" smtClean="0"/>
              <a:t>2 </a:t>
            </a:r>
            <a:r>
              <a:rPr lang="nl-NL" dirty="0" smtClean="0"/>
              <a:t>= 1)</a:t>
            </a:r>
            <a:br>
              <a:rPr lang="nl-NL" dirty="0" smtClean="0"/>
            </a:br>
            <a:r>
              <a:rPr lang="nl-NL" dirty="0" smtClean="0"/>
              <a:t>Dan is de kans dat de bom ontploft nog maar |α|</a:t>
            </a:r>
            <a:r>
              <a:rPr lang="nl-NL" baseline="30000" dirty="0" smtClean="0"/>
              <a:t>2 </a:t>
            </a:r>
            <a:r>
              <a:rPr lang="nl-NL" dirty="0" smtClean="0"/>
              <a:t>,</a:t>
            </a:r>
            <a:br>
              <a:rPr lang="nl-NL" dirty="0" smtClean="0"/>
            </a:br>
            <a:r>
              <a:rPr lang="nl-NL" dirty="0" smtClean="0"/>
              <a:t>de efficiëntie blijkt nu |α|</a:t>
            </a:r>
            <a:r>
              <a:rPr lang="nl-NL" baseline="30000" dirty="0" smtClean="0"/>
              <a:t>2 </a:t>
            </a:r>
            <a:r>
              <a:rPr lang="nl-NL" dirty="0" smtClean="0"/>
              <a:t>|β|</a:t>
            </a:r>
            <a:r>
              <a:rPr lang="nl-NL" baseline="30000" dirty="0" smtClean="0"/>
              <a:t>2 </a:t>
            </a:r>
            <a:r>
              <a:rPr lang="nl-NL" dirty="0" smtClean="0"/>
              <a:t>/ (|α|</a:t>
            </a:r>
            <a:r>
              <a:rPr lang="nl-NL" baseline="30000" dirty="0" smtClean="0"/>
              <a:t>2 </a:t>
            </a:r>
            <a:r>
              <a:rPr lang="nl-NL" dirty="0" smtClean="0"/>
              <a:t>+ |α|</a:t>
            </a:r>
            <a:r>
              <a:rPr lang="nl-NL" baseline="30000" dirty="0" smtClean="0"/>
              <a:t>2</a:t>
            </a:r>
            <a:r>
              <a:rPr lang="nl-NL" dirty="0" smtClean="0"/>
              <a:t> |β|</a:t>
            </a:r>
            <a:r>
              <a:rPr lang="nl-NL" baseline="30000" dirty="0" smtClean="0"/>
              <a:t>2</a:t>
            </a:r>
            <a:r>
              <a:rPr lang="nl-NL" dirty="0" smtClean="0"/>
              <a:t>),</a:t>
            </a:r>
            <a:br>
              <a:rPr lang="nl-NL" dirty="0" smtClean="0"/>
            </a:br>
            <a:r>
              <a:rPr lang="nl-NL" dirty="0" smtClean="0"/>
              <a:t>dit gaat naar ½ als |α|</a:t>
            </a:r>
            <a:r>
              <a:rPr lang="nl-NL" baseline="30000" dirty="0" smtClean="0"/>
              <a:t>2 </a:t>
            </a:r>
            <a:r>
              <a:rPr lang="nl-NL" dirty="0" smtClean="0">
                <a:sym typeface="Wingdings" pitchFamily="2" charset="2"/>
              </a:rPr>
              <a:t> 0. </a:t>
            </a:r>
            <a:r>
              <a:rPr lang="nl-NL" dirty="0" smtClean="0"/>
              <a:t> </a:t>
            </a:r>
            <a:r>
              <a:rPr lang="nl-NL" baseline="30000" dirty="0" smtClean="0"/>
              <a:t> </a:t>
            </a:r>
            <a:endParaRPr lang="nl-NL"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00"/>
            <a:ext cx="7772400" cy="660400"/>
          </a:xfrm>
        </p:spPr>
        <p:txBody>
          <a:bodyPr/>
          <a:lstStyle/>
          <a:p>
            <a:r>
              <a:rPr lang="nl-NL" dirty="0" smtClean="0"/>
              <a:t>Maximale efficiëntie</a:t>
            </a:r>
            <a:endParaRPr lang="nl-NL" dirty="0"/>
          </a:p>
        </p:txBody>
      </p:sp>
      <p:sp>
        <p:nvSpPr>
          <p:cNvPr id="3" name="Content Placeholder 2"/>
          <p:cNvSpPr>
            <a:spLocks noGrp="1"/>
          </p:cNvSpPr>
          <p:nvPr>
            <p:ph idx="1"/>
          </p:nvPr>
        </p:nvSpPr>
        <p:spPr>
          <a:xfrm>
            <a:off x="190500" y="685800"/>
            <a:ext cx="8458200" cy="6019800"/>
          </a:xfrm>
        </p:spPr>
        <p:txBody>
          <a:bodyPr/>
          <a:lstStyle/>
          <a:p>
            <a:r>
              <a:rPr lang="nl-NL" dirty="0" smtClean="0"/>
              <a:t>Herhaal de procedure N maal, met zeer lage </a:t>
            </a:r>
            <a:r>
              <a:rPr lang="el-GR" dirty="0" smtClean="0"/>
              <a:t>Ψ</a:t>
            </a:r>
            <a:r>
              <a:rPr lang="en-US" dirty="0" smtClean="0"/>
              <a:t>-</a:t>
            </a:r>
            <a:r>
              <a:rPr lang="nl-NL" dirty="0" smtClean="0"/>
              <a:t>intensiteit bij de bom. </a:t>
            </a:r>
          </a:p>
          <a:p>
            <a:endParaRPr lang="nl-NL" dirty="0">
              <a:sym typeface="Wingdings" pitchFamily="2" charset="2"/>
            </a:endParaRPr>
          </a:p>
          <a:p>
            <a:endParaRPr lang="nl-NL" dirty="0" smtClean="0">
              <a:sym typeface="Wingdings" pitchFamily="2" charset="2"/>
            </a:endParaRPr>
          </a:p>
          <a:p>
            <a:endParaRPr lang="nl-NL" dirty="0">
              <a:sym typeface="Wingdings" pitchFamily="2" charset="2"/>
            </a:endParaRPr>
          </a:p>
          <a:p>
            <a:endParaRPr lang="nl-NL" dirty="0" smtClean="0">
              <a:sym typeface="Wingdings" pitchFamily="2" charset="2"/>
            </a:endParaRPr>
          </a:p>
          <a:p>
            <a:endParaRPr lang="nl-NL" dirty="0">
              <a:sym typeface="Wingdings" pitchFamily="2" charset="2"/>
            </a:endParaRPr>
          </a:p>
          <a:p>
            <a:r>
              <a:rPr lang="nl-NL" dirty="0" smtClean="0"/>
              <a:t>Neem de intensiteit “niet richting bom” gelijk aan cos</a:t>
            </a:r>
            <a:r>
              <a:rPr lang="nl-NL" baseline="30000" dirty="0" smtClean="0"/>
              <a:t>2</a:t>
            </a:r>
            <a:r>
              <a:rPr lang="nl-NL" dirty="0" smtClean="0"/>
              <a:t>(</a:t>
            </a:r>
            <a:r>
              <a:rPr lang="el-GR" dirty="0" smtClean="0"/>
              <a:t>π</a:t>
            </a:r>
            <a:r>
              <a:rPr lang="nl-NL" dirty="0" smtClean="0"/>
              <a:t>/2N). Dan is de kans dat de bom </a:t>
            </a:r>
            <a:r>
              <a:rPr lang="nl-NL" b="1" i="1" dirty="0" smtClean="0"/>
              <a:t>niet</a:t>
            </a:r>
            <a:r>
              <a:rPr lang="nl-NL" dirty="0" smtClean="0"/>
              <a:t> ontploft [cos</a:t>
            </a:r>
            <a:r>
              <a:rPr lang="nl-NL" baseline="30000" dirty="0" smtClean="0"/>
              <a:t>2</a:t>
            </a:r>
            <a:r>
              <a:rPr lang="nl-NL" dirty="0" smtClean="0"/>
              <a:t>(</a:t>
            </a:r>
            <a:r>
              <a:rPr lang="el-GR" dirty="0"/>
              <a:t>π</a:t>
            </a:r>
            <a:r>
              <a:rPr lang="nl-NL" dirty="0"/>
              <a:t>/2N</a:t>
            </a:r>
            <a:r>
              <a:rPr lang="nl-NL" dirty="0" smtClean="0"/>
              <a:t>)]</a:t>
            </a:r>
            <a:r>
              <a:rPr lang="nl-NL" baseline="30000" dirty="0" smtClean="0"/>
              <a:t>N</a:t>
            </a:r>
            <a:r>
              <a:rPr lang="nl-NL" dirty="0" smtClean="0"/>
              <a:t>. </a:t>
            </a:r>
            <a:br>
              <a:rPr lang="nl-NL" dirty="0" smtClean="0"/>
            </a:br>
            <a:r>
              <a:rPr lang="nl-NL" dirty="0" smtClean="0"/>
              <a:t>Dit gaat naar 1 </a:t>
            </a:r>
            <a:r>
              <a:rPr lang="nl-NL" dirty="0"/>
              <a:t>als N </a:t>
            </a:r>
            <a:r>
              <a:rPr lang="nl-NL" dirty="0">
                <a:sym typeface="Wingdings" pitchFamily="2" charset="2"/>
              </a:rPr>
              <a:t> ∞ .</a:t>
            </a:r>
          </a:p>
          <a:p>
            <a:endParaRPr lang="nl-NL" dirty="0" smtClean="0">
              <a:sym typeface="Wingdings" pitchFamily="2" charset="2"/>
            </a:endParaRPr>
          </a:p>
        </p:txBody>
      </p:sp>
      <p:pic>
        <p:nvPicPr>
          <p:cNvPr id="1026" name="Picture 2" descr="Image result for repeated elitzur bomb tester"/>
          <p:cNvPicPr>
            <a:picLocks noChangeAspect="1" noChangeArrowheads="1"/>
          </p:cNvPicPr>
          <p:nvPr/>
        </p:nvPicPr>
        <p:blipFill rotWithShape="1">
          <a:blip r:embed="rId2">
            <a:extLst>
              <a:ext uri="{28A0092B-C50C-407E-A947-70E740481C1C}">
                <a14:useLocalDpi xmlns:a14="http://schemas.microsoft.com/office/drawing/2010/main" val="0"/>
              </a:ext>
            </a:extLst>
          </a:blip>
          <a:srcRect l="-1290" t="9574" r="55837" b="-9982"/>
          <a:stretch/>
        </p:blipFill>
        <p:spPr bwMode="auto">
          <a:xfrm rot="16200000">
            <a:off x="3480599" y="-558001"/>
            <a:ext cx="2628000" cy="7632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686800" cy="5016758"/>
          </a:xfrm>
          <a:prstGeom prst="rect">
            <a:avLst/>
          </a:prstGeom>
        </p:spPr>
        <p:txBody>
          <a:bodyPr wrap="square">
            <a:spAutoFit/>
          </a:bodyPr>
          <a:lstStyle/>
          <a:p>
            <a:pPr algn="ctr"/>
            <a:r>
              <a:rPr lang="nl-NL" sz="4000" dirty="0" smtClean="0">
                <a:sym typeface="Wingdings" pitchFamily="2" charset="2"/>
              </a:rPr>
              <a:t>Dus: </a:t>
            </a:r>
            <a:br>
              <a:rPr lang="nl-NL" sz="4000" dirty="0" smtClean="0">
                <a:sym typeface="Wingdings" pitchFamily="2" charset="2"/>
              </a:rPr>
            </a:br>
            <a:r>
              <a:rPr lang="nl-NL" sz="4000" dirty="0" smtClean="0">
                <a:sym typeface="Wingdings" pitchFamily="2" charset="2"/>
              </a:rPr>
              <a:t>het </a:t>
            </a:r>
            <a:r>
              <a:rPr lang="nl-NL" sz="4000" dirty="0">
                <a:sym typeface="Wingdings" pitchFamily="2" charset="2"/>
              </a:rPr>
              <a:t>is mogelijk vrijwel zeker te zijn van de aanwezigheid van de bom, zonder </a:t>
            </a:r>
            <a:r>
              <a:rPr lang="nl-NL" sz="4000" dirty="0" smtClean="0">
                <a:sym typeface="Wingdings" pitchFamily="2" charset="2"/>
              </a:rPr>
              <a:t>hem aan te raken of </a:t>
            </a:r>
            <a:r>
              <a:rPr lang="nl-NL" sz="4000" smtClean="0">
                <a:sym typeface="Wingdings" pitchFamily="2" charset="2"/>
              </a:rPr>
              <a:t>te bespieden!</a:t>
            </a:r>
            <a:r>
              <a:rPr lang="nl-NL" sz="4000" dirty="0" smtClean="0">
                <a:sym typeface="Wingdings" pitchFamily="2" charset="2"/>
              </a:rPr>
              <a:t/>
            </a:r>
            <a:br>
              <a:rPr lang="nl-NL" sz="4000" dirty="0" smtClean="0">
                <a:sym typeface="Wingdings" pitchFamily="2" charset="2"/>
              </a:rPr>
            </a:br>
            <a:r>
              <a:rPr lang="nl-NL" sz="4000" dirty="0" smtClean="0">
                <a:sym typeface="Wingdings" pitchFamily="2" charset="2"/>
              </a:rPr>
              <a:t> </a:t>
            </a:r>
            <a:r>
              <a:rPr lang="nl-NL" sz="4000" dirty="0">
                <a:sym typeface="Wingdings" pitchFamily="2" charset="2"/>
              </a:rPr>
              <a:t/>
            </a:r>
            <a:br>
              <a:rPr lang="nl-NL" sz="4000" dirty="0">
                <a:sym typeface="Wingdings" pitchFamily="2" charset="2"/>
              </a:rPr>
            </a:br>
            <a:r>
              <a:rPr lang="nl-NL" sz="4000" dirty="0" smtClean="0">
                <a:sym typeface="Wingdings" pitchFamily="2" charset="2"/>
              </a:rPr>
              <a:t>We hebben een </a:t>
            </a:r>
            <a:r>
              <a:rPr lang="nl-NL" sz="4000" i="1" dirty="0">
                <a:sym typeface="Wingdings" pitchFamily="2" charset="2"/>
              </a:rPr>
              <a:t>meting zonder </a:t>
            </a:r>
            <a:r>
              <a:rPr lang="nl-NL" sz="4000" i="1" dirty="0" smtClean="0">
                <a:sym typeface="Wingdings" pitchFamily="2" charset="2"/>
              </a:rPr>
              <a:t>interactie</a:t>
            </a:r>
            <a:r>
              <a:rPr lang="nl-NL" sz="4000" dirty="0" smtClean="0">
                <a:sym typeface="Wingdings" pitchFamily="2" charset="2"/>
              </a:rPr>
              <a:t>, in de zin dat er geen sprake is van energie- </a:t>
            </a:r>
            <a:r>
              <a:rPr lang="nl-NL" sz="4000" dirty="0">
                <a:sym typeface="Wingdings" pitchFamily="2" charset="2"/>
              </a:rPr>
              <a:t>of </a:t>
            </a:r>
            <a:r>
              <a:rPr lang="nl-NL" sz="4000" dirty="0" smtClean="0">
                <a:sym typeface="Wingdings" pitchFamily="2" charset="2"/>
              </a:rPr>
              <a:t>impulsoverdracht.</a:t>
            </a:r>
            <a:endParaRPr lang="nl-NL" sz="4000" dirty="0"/>
          </a:p>
        </p:txBody>
      </p:sp>
    </p:spTree>
    <p:extLst>
      <p:ext uri="{BB962C8B-B14F-4D97-AF65-F5344CB8AC3E}">
        <p14:creationId xmlns:p14="http://schemas.microsoft.com/office/powerpoint/2010/main" val="129821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09600"/>
          </a:xfrm>
        </p:spPr>
        <p:txBody>
          <a:bodyPr/>
          <a:lstStyle/>
          <a:p>
            <a:r>
              <a:rPr lang="nl-NL" dirty="0" smtClean="0"/>
              <a:t>Bom detector in de praktijk</a:t>
            </a:r>
            <a:endParaRPr lang="nl-NL" dirty="0"/>
          </a:p>
        </p:txBody>
      </p:sp>
      <p:pic>
        <p:nvPicPr>
          <p:cNvPr id="1026" name="Picture 2" descr="C:\Users\dieks101\Dropbox\WND2016\interactionfreemeasurementexp.jpg"/>
          <p:cNvPicPr>
            <a:picLocks noGrp="1" noChangeAspect="1" noChangeArrowheads="1"/>
          </p:cNvPicPr>
          <p:nvPr>
            <p:ph idx="1"/>
          </p:nvPr>
        </p:nvPicPr>
        <p:blipFill>
          <a:blip r:embed="rId2" cstate="print"/>
          <a:srcRect b="48904"/>
          <a:stretch>
            <a:fillRect/>
          </a:stretch>
        </p:blipFill>
        <p:spPr bwMode="auto">
          <a:xfrm>
            <a:off x="457200" y="762000"/>
            <a:ext cx="7696200" cy="5943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867400"/>
            <a:ext cx="7620000" cy="184150"/>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US"/>
              <a:t>GB Lemos </a:t>
            </a:r>
            <a:r>
              <a:rPr lang="en-GB" altLang="zh-CN" i="1">
                <a:ea typeface="宋体" pitchFamily="2" charset="-122"/>
              </a:rPr>
              <a:t>et al. Nature </a:t>
            </a:r>
            <a:r>
              <a:rPr lang="en-GB" altLang="zh-CN" b="1">
                <a:ea typeface="宋体" pitchFamily="2" charset="-122"/>
              </a:rPr>
              <a:t>512</a:t>
            </a:r>
            <a:r>
              <a:rPr lang="en-GB" altLang="zh-CN">
                <a:ea typeface="宋体" pitchFamily="2" charset="-122"/>
              </a:rPr>
              <a:t>, 409-412 (2014) doi:10.1038/nature13586</a:t>
            </a:r>
          </a:p>
        </p:txBody>
      </p:sp>
      <p:sp>
        <p:nvSpPr>
          <p:cNvPr id="2051" name="Text Box 8"/>
          <p:cNvSpPr txBox="1">
            <a:spLocks noChangeArrowheads="1"/>
          </p:cNvSpPr>
          <p:nvPr/>
        </p:nvSpPr>
        <p:spPr bwMode="auto">
          <a:xfrm>
            <a:off x="381000" y="206514"/>
            <a:ext cx="8397875" cy="707886"/>
          </a:xfrm>
          <a:prstGeom prst="rect">
            <a:avLst/>
          </a:prstGeom>
          <a:noFill/>
          <a:ln w="9525">
            <a:noFill/>
            <a:miter lim="800000"/>
            <a:headEnd/>
            <a:tailEnd/>
          </a:ln>
        </p:spPr>
        <p:txBody>
          <a:bodyPr anchor="b" anchorCtr="1">
            <a:spAutoFit/>
          </a:bodyPr>
          <a:lstStyle/>
          <a:p>
            <a:r>
              <a:rPr lang="en-US" sz="4000" dirty="0" err="1" smtClean="0"/>
              <a:t>Afbeelden</a:t>
            </a:r>
            <a:r>
              <a:rPr lang="en-US" sz="4000" dirty="0" smtClean="0"/>
              <a:t> </a:t>
            </a:r>
            <a:r>
              <a:rPr lang="en-US" sz="4000" dirty="0" err="1" smtClean="0"/>
              <a:t>zonder</a:t>
            </a:r>
            <a:r>
              <a:rPr lang="en-US" sz="4000" dirty="0" smtClean="0"/>
              <a:t> </a:t>
            </a:r>
            <a:r>
              <a:rPr lang="en-US" sz="4000" dirty="0" err="1" smtClean="0"/>
              <a:t>te</a:t>
            </a:r>
            <a:r>
              <a:rPr lang="en-US" sz="4000" dirty="0" smtClean="0"/>
              <a:t> </a:t>
            </a:r>
            <a:r>
              <a:rPr lang="en-US" sz="4000" dirty="0" err="1" smtClean="0"/>
              <a:t>kijken</a:t>
            </a:r>
            <a:endParaRPr lang="en-US" sz="4000" dirty="0"/>
          </a:p>
        </p:txBody>
      </p:sp>
      <p:pic>
        <p:nvPicPr>
          <p:cNvPr id="2052" name="Picture 31" descr="natureRGB"/>
          <p:cNvPicPr>
            <a:picLocks noChangeAspect="1" noChangeArrowheads="1"/>
          </p:cNvPicPr>
          <p:nvPr/>
        </p:nvPicPr>
        <p:blipFill>
          <a:blip r:embed="rId2" cstate="print"/>
          <a:srcRect/>
          <a:stretch>
            <a:fillRect/>
          </a:stretch>
        </p:blipFill>
        <p:spPr bwMode="auto">
          <a:xfrm>
            <a:off x="7162800" y="6096000"/>
            <a:ext cx="1230313" cy="276225"/>
          </a:xfrm>
          <a:prstGeom prst="rect">
            <a:avLst/>
          </a:prstGeom>
          <a:noFill/>
          <a:ln w="9525">
            <a:noFill/>
            <a:miter lim="800000"/>
            <a:headEnd/>
            <a:tailEnd/>
          </a:ln>
        </p:spPr>
      </p:pic>
      <p:pic>
        <p:nvPicPr>
          <p:cNvPr id="2053" name="Picture 6" descr="E:\Anne\8-20 ntu web ppt\web\eps\completed\nature13586-f1.jpg"/>
          <p:cNvPicPr>
            <a:picLocks noChangeAspect="1" noChangeArrowheads="1"/>
          </p:cNvPicPr>
          <p:nvPr/>
        </p:nvPicPr>
        <p:blipFill>
          <a:blip r:embed="rId3" cstate="print"/>
          <a:srcRect/>
          <a:stretch>
            <a:fillRect/>
          </a:stretch>
        </p:blipFill>
        <p:spPr bwMode="auto">
          <a:xfrm>
            <a:off x="1066800" y="1219200"/>
            <a:ext cx="7011988" cy="448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Meten volgens de klassieke natuurkunde</a:t>
            </a:r>
            <a:endParaRPr lang="nl-NL" dirty="0"/>
          </a:p>
        </p:txBody>
      </p:sp>
      <p:sp>
        <p:nvSpPr>
          <p:cNvPr id="3" name="Content Placeholder 2"/>
          <p:cNvSpPr>
            <a:spLocks noGrp="1"/>
          </p:cNvSpPr>
          <p:nvPr>
            <p:ph idx="1"/>
          </p:nvPr>
        </p:nvSpPr>
        <p:spPr/>
        <p:txBody>
          <a:bodyPr/>
          <a:lstStyle/>
          <a:p>
            <a:r>
              <a:rPr lang="nl-NL" dirty="0" smtClean="0"/>
              <a:t>Je meet (aan deeltjes of velden) om eigenschappen te achterhalen die er onafhankelijk van de meting al waren</a:t>
            </a:r>
          </a:p>
          <a:p>
            <a:r>
              <a:rPr lang="nl-NL" dirty="0" smtClean="0"/>
              <a:t>Om dit te doen is altijd een interactie nodig, en de meting heeft dus een verstorende invloed</a:t>
            </a:r>
          </a:p>
          <a:p>
            <a:r>
              <a:rPr lang="nl-NL" dirty="0" smtClean="0"/>
              <a:t>Gelukkig is het mogelijk die verstoring heel klein te maken</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nl-NL" dirty="0" smtClean="0"/>
              <a:t>Afbeelden zonder te kijken (2)</a:t>
            </a:r>
            <a:endParaRPr lang="nl-NL" dirty="0"/>
          </a:p>
        </p:txBody>
      </p:sp>
      <p:pic>
        <p:nvPicPr>
          <p:cNvPr id="2051" name="Picture 3" descr="C:\Users\dieks101\Dropbox\WND2016\nature13586-f5.jpg"/>
          <p:cNvPicPr>
            <a:picLocks noChangeAspect="1" noChangeArrowheads="1"/>
          </p:cNvPicPr>
          <p:nvPr/>
        </p:nvPicPr>
        <p:blipFill>
          <a:blip r:embed="rId2" cstate="print"/>
          <a:srcRect t="32400" r="19329" b="32400"/>
          <a:stretch>
            <a:fillRect/>
          </a:stretch>
        </p:blipFill>
        <p:spPr bwMode="auto">
          <a:xfrm>
            <a:off x="3124200" y="609600"/>
            <a:ext cx="1981200" cy="1198880"/>
          </a:xfrm>
          <a:prstGeom prst="rect">
            <a:avLst/>
          </a:prstGeom>
          <a:noFill/>
        </p:spPr>
      </p:pic>
      <p:pic>
        <p:nvPicPr>
          <p:cNvPr id="2052" name="Picture 4" descr="C:\Users\dieks101\Dropbox\WND2016\quantumimaging.png"/>
          <p:cNvPicPr>
            <a:picLocks noChangeAspect="1" noChangeArrowheads="1"/>
          </p:cNvPicPr>
          <p:nvPr/>
        </p:nvPicPr>
        <p:blipFill>
          <a:blip r:embed="rId3" cstate="print"/>
          <a:srcRect/>
          <a:stretch>
            <a:fillRect/>
          </a:stretch>
        </p:blipFill>
        <p:spPr bwMode="auto">
          <a:xfrm>
            <a:off x="838200" y="1828800"/>
            <a:ext cx="7391400" cy="5029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867400"/>
            <a:ext cx="7620000" cy="184150"/>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US"/>
              <a:t>GB Lemos </a:t>
            </a:r>
            <a:r>
              <a:rPr lang="en-GB" altLang="zh-CN" i="1">
                <a:ea typeface="宋体" pitchFamily="2" charset="-122"/>
              </a:rPr>
              <a:t>et al. Nature </a:t>
            </a:r>
            <a:r>
              <a:rPr lang="en-GB" altLang="zh-CN" b="1">
                <a:ea typeface="宋体" pitchFamily="2" charset="-122"/>
              </a:rPr>
              <a:t>512</a:t>
            </a:r>
            <a:r>
              <a:rPr lang="en-GB" altLang="zh-CN">
                <a:ea typeface="宋体" pitchFamily="2" charset="-122"/>
              </a:rPr>
              <a:t>, 409-412 (2014) doi:10.1038/nature13586</a:t>
            </a:r>
          </a:p>
        </p:txBody>
      </p:sp>
      <p:pic>
        <p:nvPicPr>
          <p:cNvPr id="2052" name="Picture 31" descr="natureRGB"/>
          <p:cNvPicPr>
            <a:picLocks noChangeAspect="1" noChangeArrowheads="1"/>
          </p:cNvPicPr>
          <p:nvPr/>
        </p:nvPicPr>
        <p:blipFill>
          <a:blip r:embed="rId2" cstate="print"/>
          <a:srcRect/>
          <a:stretch>
            <a:fillRect/>
          </a:stretch>
        </p:blipFill>
        <p:spPr bwMode="auto">
          <a:xfrm>
            <a:off x="7162800" y="6096000"/>
            <a:ext cx="1230313" cy="276225"/>
          </a:xfrm>
          <a:prstGeom prst="rect">
            <a:avLst/>
          </a:prstGeom>
          <a:noFill/>
          <a:ln w="9525">
            <a:noFill/>
            <a:miter lim="800000"/>
            <a:headEnd/>
            <a:tailEnd/>
          </a:ln>
        </p:spPr>
      </p:pic>
      <p:pic>
        <p:nvPicPr>
          <p:cNvPr id="2053" name="Picture 6" descr="E:\Anne\8-20 ntu web ppt\web\eps\completed\nature13586-f3.jpg"/>
          <p:cNvPicPr>
            <a:picLocks noChangeAspect="1" noChangeArrowheads="1"/>
          </p:cNvPicPr>
          <p:nvPr/>
        </p:nvPicPr>
        <p:blipFill>
          <a:blip r:embed="rId3" cstate="print"/>
          <a:srcRect/>
          <a:stretch>
            <a:fillRect/>
          </a:stretch>
        </p:blipFill>
        <p:spPr bwMode="auto">
          <a:xfrm>
            <a:off x="1676400" y="685800"/>
            <a:ext cx="5940425" cy="459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nl-NL" dirty="0" smtClean="0"/>
              <a:t>Conclusies</a:t>
            </a:r>
            <a:endParaRPr lang="nl-NL" dirty="0"/>
          </a:p>
        </p:txBody>
      </p:sp>
      <p:sp>
        <p:nvSpPr>
          <p:cNvPr id="3" name="Content Placeholder 2"/>
          <p:cNvSpPr>
            <a:spLocks noGrp="1"/>
          </p:cNvSpPr>
          <p:nvPr>
            <p:ph idx="1"/>
          </p:nvPr>
        </p:nvSpPr>
        <p:spPr>
          <a:xfrm>
            <a:off x="152400" y="1219200"/>
            <a:ext cx="8686800" cy="5181600"/>
          </a:xfrm>
        </p:spPr>
        <p:txBody>
          <a:bodyPr/>
          <a:lstStyle/>
          <a:p>
            <a:r>
              <a:rPr lang="nl-NL" dirty="0" smtClean="0"/>
              <a:t>Het is </a:t>
            </a:r>
            <a:r>
              <a:rPr lang="nl-NL" i="1" dirty="0" smtClean="0"/>
              <a:t>niet waar </a:t>
            </a:r>
            <a:r>
              <a:rPr lang="nl-NL" dirty="0" smtClean="0"/>
              <a:t>dat een </a:t>
            </a:r>
            <a:r>
              <a:rPr lang="nl-NL" dirty="0" err="1" smtClean="0"/>
              <a:t>quantummechanische</a:t>
            </a:r>
            <a:r>
              <a:rPr lang="nl-NL" dirty="0" smtClean="0"/>
              <a:t> meting onvermijdelijk een  verstoring van het object veroorzaakt (in de zin van een stoot o.i.d.)</a:t>
            </a:r>
          </a:p>
          <a:p>
            <a:r>
              <a:rPr lang="nl-NL" dirty="0" smtClean="0"/>
              <a:t>Integendeel, de QM maakt het mogelijk objecten te detecteren en af te beelden </a:t>
            </a:r>
            <a:r>
              <a:rPr lang="nl-NL" i="1" dirty="0" smtClean="0"/>
              <a:t>zonder</a:t>
            </a:r>
            <a:r>
              <a:rPr lang="nl-NL" dirty="0" smtClean="0"/>
              <a:t> uitwisseling van energie/impuls; en dit kan worden toegepast!</a:t>
            </a:r>
          </a:p>
          <a:p>
            <a:r>
              <a:rPr lang="nl-NL" dirty="0" smtClean="0"/>
              <a:t>Meting heeft wel invloed, maar die zit in de “</a:t>
            </a:r>
            <a:r>
              <a:rPr lang="nl-NL" dirty="0" err="1" smtClean="0"/>
              <a:t>collapse</a:t>
            </a:r>
            <a:r>
              <a:rPr lang="nl-NL" dirty="0" smtClean="0"/>
              <a:t> of the </a:t>
            </a:r>
            <a:r>
              <a:rPr lang="nl-NL" dirty="0" err="1" smtClean="0"/>
              <a:t>wavefunction</a:t>
            </a:r>
            <a:r>
              <a:rPr lang="nl-NL" dirty="0" smtClean="0"/>
              <a:t>”, </a:t>
            </a:r>
            <a:r>
              <a:rPr lang="nl-NL" dirty="0" err="1" smtClean="0"/>
              <a:t>entanglement</a:t>
            </a:r>
            <a:r>
              <a:rPr lang="nl-NL" dirty="0" smtClean="0"/>
              <a:t>, etc.,  en is veel abstracter dan een uitwisseling van energie of impuls. </a:t>
            </a:r>
          </a:p>
          <a:p>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r>
              <a:rPr lang="nl-NL" dirty="0" smtClean="0"/>
              <a:t>Zoals:</a:t>
            </a:r>
            <a:endParaRPr lang="nl-NL" dirty="0"/>
          </a:p>
        </p:txBody>
      </p:sp>
      <p:pic>
        <p:nvPicPr>
          <p:cNvPr id="22530" name="Picture 2" descr="C:\Users\dieks101\Dropbox\WND2016\band.jpg"/>
          <p:cNvPicPr>
            <a:picLocks noGrp="1" noChangeAspect="1" noChangeArrowheads="1"/>
          </p:cNvPicPr>
          <p:nvPr>
            <p:ph idx="1"/>
          </p:nvPr>
        </p:nvPicPr>
        <p:blipFill>
          <a:blip r:embed="rId2" cstate="print"/>
          <a:srcRect/>
          <a:stretch>
            <a:fillRect/>
          </a:stretch>
        </p:blipFill>
        <p:spPr bwMode="auto">
          <a:xfrm>
            <a:off x="533400" y="1828800"/>
            <a:ext cx="3505200" cy="2667000"/>
          </a:xfrm>
          <a:prstGeom prst="rect">
            <a:avLst/>
          </a:prstGeom>
          <a:noFill/>
        </p:spPr>
      </p:pic>
      <p:pic>
        <p:nvPicPr>
          <p:cNvPr id="22533" name="Picture 5" descr="C:\Users\dieks101\Dropbox\WND2016\temperature.png"/>
          <p:cNvPicPr>
            <a:picLocks noChangeAspect="1" noChangeArrowheads="1"/>
          </p:cNvPicPr>
          <p:nvPr/>
        </p:nvPicPr>
        <p:blipFill>
          <a:blip r:embed="rId3" cstate="print"/>
          <a:srcRect/>
          <a:stretch>
            <a:fillRect/>
          </a:stretch>
        </p:blipFill>
        <p:spPr bwMode="auto">
          <a:xfrm>
            <a:off x="4648200" y="3657600"/>
            <a:ext cx="3886200" cy="266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3600" dirty="0" smtClean="0"/>
              <a:t>“Common </a:t>
            </a:r>
            <a:r>
              <a:rPr lang="en-US" sz="3600" dirty="0"/>
              <a:t>W</a:t>
            </a:r>
            <a:r>
              <a:rPr lang="en-US" sz="3600" dirty="0" smtClean="0"/>
              <a:t>isdom”: </a:t>
            </a:r>
            <a:r>
              <a:rPr lang="nl-NL" sz="3600" dirty="0" smtClean="0"/>
              <a:t>in de </a:t>
            </a:r>
            <a:r>
              <a:rPr lang="nl-NL" sz="3600" dirty="0" err="1" smtClean="0"/>
              <a:t>quantummechanica</a:t>
            </a:r>
            <a:r>
              <a:rPr lang="nl-NL" sz="3600" dirty="0" smtClean="0"/>
              <a:t> is de interactie discontinu en nooit nul</a:t>
            </a:r>
            <a:endParaRPr lang="nl-NL" sz="3600" dirty="0"/>
          </a:p>
        </p:txBody>
      </p:sp>
      <p:pic>
        <p:nvPicPr>
          <p:cNvPr id="23554" name="Picture 2" descr="C:\Users\dieks101\Dropbox\WND2016\bohr.jpg"/>
          <p:cNvPicPr>
            <a:picLocks noGrp="1" noChangeAspect="1" noChangeArrowheads="1"/>
          </p:cNvPicPr>
          <p:nvPr>
            <p:ph idx="1"/>
          </p:nvPr>
        </p:nvPicPr>
        <p:blipFill>
          <a:blip r:embed="rId2" cstate="print"/>
          <a:srcRect b="23746"/>
          <a:stretch>
            <a:fillRect/>
          </a:stretch>
        </p:blipFill>
        <p:spPr bwMode="auto">
          <a:xfrm>
            <a:off x="7010400" y="4572000"/>
            <a:ext cx="1695450" cy="2055455"/>
          </a:xfrm>
          <a:prstGeom prst="rect">
            <a:avLst/>
          </a:prstGeom>
          <a:noFill/>
        </p:spPr>
      </p:pic>
      <p:pic>
        <p:nvPicPr>
          <p:cNvPr id="23555" name="Picture 3" descr="C:\Users\dieks101\Dropbox\WND2016\compton.gif"/>
          <p:cNvPicPr>
            <a:picLocks noChangeAspect="1" noChangeArrowheads="1"/>
          </p:cNvPicPr>
          <p:nvPr/>
        </p:nvPicPr>
        <p:blipFill>
          <a:blip r:embed="rId3" cstate="print"/>
          <a:srcRect/>
          <a:stretch>
            <a:fillRect/>
          </a:stretch>
        </p:blipFill>
        <p:spPr bwMode="auto">
          <a:xfrm>
            <a:off x="1752600" y="1600200"/>
            <a:ext cx="3876675" cy="3248025"/>
          </a:xfrm>
          <a:prstGeom prst="rect">
            <a:avLst/>
          </a:prstGeom>
          <a:noFill/>
        </p:spPr>
      </p:pic>
      <p:sp>
        <p:nvSpPr>
          <p:cNvPr id="6" name="TextBox 5"/>
          <p:cNvSpPr txBox="1"/>
          <p:nvPr/>
        </p:nvSpPr>
        <p:spPr>
          <a:xfrm>
            <a:off x="609600" y="5334000"/>
            <a:ext cx="5934638" cy="1200329"/>
          </a:xfrm>
          <a:prstGeom prst="rect">
            <a:avLst/>
          </a:prstGeom>
          <a:noFill/>
        </p:spPr>
        <p:txBody>
          <a:bodyPr wrap="none" rtlCol="0">
            <a:spAutoFit/>
          </a:bodyPr>
          <a:lstStyle/>
          <a:p>
            <a:r>
              <a:rPr lang="en-US" dirty="0" err="1" smtClean="0"/>
              <a:t>Niels</a:t>
            </a:r>
            <a:r>
              <a:rPr lang="en-US" dirty="0" smtClean="0"/>
              <a:t> Bohr: In each measurement there </a:t>
            </a:r>
          </a:p>
          <a:p>
            <a:r>
              <a:rPr lang="en-US" dirty="0" smtClean="0"/>
              <a:t>is “an uncontrollable disturbance, symbolized</a:t>
            </a:r>
          </a:p>
          <a:p>
            <a:r>
              <a:rPr lang="en-US" dirty="0"/>
              <a:t>b</a:t>
            </a:r>
            <a:r>
              <a:rPr lang="en-US" dirty="0" smtClean="0"/>
              <a:t>y the finite value of the quantum of action”.</a:t>
            </a: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685800"/>
          </a:xfrm>
        </p:spPr>
        <p:txBody>
          <a:bodyPr/>
          <a:lstStyle/>
          <a:p>
            <a:r>
              <a:rPr lang="nl-NL" dirty="0" smtClean="0"/>
              <a:t>De meetverstoring in formules</a:t>
            </a:r>
            <a:endParaRPr lang="nl-NL" dirty="0"/>
          </a:p>
        </p:txBody>
      </p:sp>
      <p:sp>
        <p:nvSpPr>
          <p:cNvPr id="3" name="Content Placeholder 2"/>
          <p:cNvSpPr>
            <a:spLocks noGrp="1"/>
          </p:cNvSpPr>
          <p:nvPr>
            <p:ph idx="1"/>
          </p:nvPr>
        </p:nvSpPr>
        <p:spPr>
          <a:xfrm>
            <a:off x="0" y="1143000"/>
            <a:ext cx="9144000" cy="5334000"/>
          </a:xfrm>
        </p:spPr>
        <p:txBody>
          <a:bodyPr/>
          <a:lstStyle/>
          <a:p>
            <a:r>
              <a:rPr lang="nl-NL" dirty="0" smtClean="0"/>
              <a:t>Superpositieprincipe: in het algemeen is een golffunctie een </a:t>
            </a:r>
            <a:r>
              <a:rPr lang="nl-NL" b="1" i="1" dirty="0" smtClean="0"/>
              <a:t>som</a:t>
            </a:r>
            <a:r>
              <a:rPr lang="nl-NL" dirty="0" smtClean="0"/>
              <a:t> van golffuncties die elk corresponderen met een vaste waarde van een fysische grootheid (eigenfuncties):</a:t>
            </a:r>
            <a:br>
              <a:rPr lang="nl-NL" dirty="0" smtClean="0"/>
            </a:br>
            <a:r>
              <a:rPr lang="el-GR" dirty="0" smtClean="0"/>
              <a:t>Ψ</a:t>
            </a:r>
            <a:r>
              <a:rPr lang="en-US" dirty="0" smtClean="0"/>
              <a:t> = </a:t>
            </a:r>
            <a:r>
              <a:rPr lang="el-GR" dirty="0" smtClean="0"/>
              <a:t>Σ</a:t>
            </a:r>
            <a:r>
              <a:rPr lang="en-US" baseline="-25000" dirty="0" smtClean="0"/>
              <a:t>n</a:t>
            </a:r>
            <a:r>
              <a:rPr lang="en-US" dirty="0" smtClean="0"/>
              <a:t> </a:t>
            </a:r>
            <a:r>
              <a:rPr lang="en-US" dirty="0" err="1" smtClean="0"/>
              <a:t>c</a:t>
            </a:r>
            <a:r>
              <a:rPr lang="en-US" baseline="-25000" dirty="0" err="1" smtClean="0"/>
              <a:t>n</a:t>
            </a:r>
            <a:r>
              <a:rPr lang="el-GR" dirty="0" smtClean="0"/>
              <a:t>ψ</a:t>
            </a:r>
            <a:r>
              <a:rPr lang="en-US" baseline="-25000" dirty="0" smtClean="0"/>
              <a:t>n </a:t>
            </a:r>
            <a:r>
              <a:rPr lang="en-US" dirty="0" smtClean="0"/>
              <a:t> , </a:t>
            </a:r>
            <a:r>
              <a:rPr lang="nl-NL" dirty="0" smtClean="0"/>
              <a:t>met </a:t>
            </a:r>
            <a:r>
              <a:rPr lang="nl-NL" dirty="0" err="1" smtClean="0"/>
              <a:t>ψ</a:t>
            </a:r>
            <a:r>
              <a:rPr lang="nl-NL" baseline="-25000" dirty="0" err="1" smtClean="0"/>
              <a:t>n</a:t>
            </a:r>
            <a:r>
              <a:rPr lang="nl-NL" baseline="-25000" dirty="0" smtClean="0"/>
              <a:t> </a:t>
            </a:r>
            <a:r>
              <a:rPr lang="nl-NL" dirty="0" smtClean="0"/>
              <a:t> b.v. een impuls-eigenfunctie.</a:t>
            </a:r>
            <a:br>
              <a:rPr lang="nl-NL" dirty="0" smtClean="0"/>
            </a:br>
            <a:endParaRPr lang="nl-NL" dirty="0" smtClean="0"/>
          </a:p>
          <a:p>
            <a:r>
              <a:rPr lang="nl-NL" dirty="0" smtClean="0"/>
              <a:t>In een </a:t>
            </a:r>
            <a:r>
              <a:rPr lang="nl-NL" b="1" i="1" dirty="0" smtClean="0"/>
              <a:t>meting</a:t>
            </a:r>
            <a:r>
              <a:rPr lang="nl-NL" dirty="0" smtClean="0"/>
              <a:t> wordt altijd een welbepaalde waarde gevonden, en de golffunctie stort in naar de bijbehorende eigenfunctie: Ψ </a:t>
            </a:r>
            <a:r>
              <a:rPr lang="nl-NL" dirty="0" smtClean="0">
                <a:sym typeface="Wingdings" pitchFamily="2" charset="2"/>
              </a:rPr>
              <a:t></a:t>
            </a:r>
            <a:r>
              <a:rPr lang="nl-NL" dirty="0" smtClean="0"/>
              <a:t> </a:t>
            </a:r>
            <a:r>
              <a:rPr lang="nl-NL" dirty="0" err="1" smtClean="0"/>
              <a:t>ψ</a:t>
            </a:r>
            <a:r>
              <a:rPr lang="nl-NL" baseline="-25000" dirty="0" err="1" smtClean="0"/>
              <a:t>k</a:t>
            </a:r>
            <a:r>
              <a:rPr lang="nl-NL" baseline="-25000" dirty="0" smtClean="0"/>
              <a:t>  </a:t>
            </a:r>
            <a:r>
              <a:rPr lang="nl-NL" dirty="0" smtClean="0"/>
              <a:t>(met kans |c</a:t>
            </a:r>
            <a:r>
              <a:rPr lang="nl-NL" baseline="-25000" dirty="0" smtClean="0"/>
              <a:t>n</a:t>
            </a:r>
            <a:r>
              <a:rPr lang="nl-NL" dirty="0" smtClean="0"/>
              <a:t>|</a:t>
            </a:r>
            <a:r>
              <a:rPr lang="nl-NL" baseline="30000" dirty="0" smtClean="0"/>
              <a:t>2</a:t>
            </a:r>
            <a:r>
              <a:rPr lang="nl-NL" dirty="0" smtClean="0"/>
              <a:t>).</a:t>
            </a:r>
            <a:r>
              <a:rPr lang="nl-NL" baseline="-25000" dirty="0" smtClean="0"/>
              <a:t/>
            </a:r>
            <a:br>
              <a:rPr lang="nl-NL" baseline="-25000" dirty="0" smtClean="0"/>
            </a:br>
            <a:r>
              <a:rPr lang="nl-NL" dirty="0" smtClean="0"/>
              <a:t>Dit is de beruchte “</a:t>
            </a:r>
            <a:r>
              <a:rPr lang="nl-NL" dirty="0" err="1" smtClean="0"/>
              <a:t>collapse</a:t>
            </a:r>
            <a:r>
              <a:rPr lang="nl-NL" dirty="0" smtClean="0"/>
              <a:t> of the </a:t>
            </a:r>
            <a:r>
              <a:rPr lang="nl-NL" dirty="0" err="1" smtClean="0"/>
              <a:t>wavefunction</a:t>
            </a:r>
            <a:r>
              <a:rPr lang="nl-NL" dirty="0" smtClean="0"/>
              <a:t>”</a:t>
            </a:r>
            <a:endParaRPr lang="nl-NL" baseline="-25000" dirty="0" smtClean="0"/>
          </a:p>
          <a:p>
            <a:pPr>
              <a:buNone/>
            </a:pPr>
            <a:endParaRPr lang="nl-NL" dirty="0" smtClean="0"/>
          </a:p>
          <a:p>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819400"/>
          </a:xfrm>
        </p:spPr>
        <p:txBody>
          <a:bodyPr/>
          <a:lstStyle/>
          <a:p>
            <a:r>
              <a:rPr lang="en-US" sz="3200" dirty="0" smtClean="0"/>
              <a:t>De </a:t>
            </a:r>
            <a:r>
              <a:rPr lang="en-US" sz="3200" i="1" dirty="0" smtClean="0"/>
              <a:t>collapse </a:t>
            </a:r>
            <a:r>
              <a:rPr lang="en-US" sz="3200" dirty="0" smtClean="0"/>
              <a:t>is </a:t>
            </a:r>
            <a:r>
              <a:rPr lang="nl-NL" sz="3200" dirty="0" smtClean="0"/>
              <a:t>een discontinue verandering van </a:t>
            </a:r>
            <a:r>
              <a:rPr lang="el-GR" sz="3200" dirty="0" smtClean="0"/>
              <a:t>Ψ</a:t>
            </a:r>
            <a:r>
              <a:rPr lang="nl-NL" sz="3200" dirty="0" smtClean="0"/>
              <a:t>. Maar betekent deze </a:t>
            </a:r>
            <a:r>
              <a:rPr lang="nl-NL" sz="3200" dirty="0" err="1" smtClean="0"/>
              <a:t>collapse</a:t>
            </a:r>
            <a:r>
              <a:rPr lang="nl-NL" sz="3200" dirty="0" smtClean="0"/>
              <a:t> ook automatisch dat er een fysische interactie is geweest met het object? Een </a:t>
            </a:r>
            <a:r>
              <a:rPr lang="nl-NL" sz="3200" i="1" dirty="0" smtClean="0"/>
              <a:t>klap</a:t>
            </a:r>
            <a:r>
              <a:rPr lang="nl-NL" sz="3200" dirty="0" smtClean="0"/>
              <a:t>, een niet te verwaarlozen uitwisseling van energie en impuls?   </a:t>
            </a:r>
            <a:r>
              <a:rPr lang="en-US" sz="3200" dirty="0" smtClean="0"/>
              <a:t> </a:t>
            </a:r>
            <a:endParaRPr lang="nl-NL" sz="3200" i="1" dirty="0"/>
          </a:p>
        </p:txBody>
      </p:sp>
      <p:sp>
        <p:nvSpPr>
          <p:cNvPr id="7" name="TextBox 6"/>
          <p:cNvSpPr txBox="1"/>
          <p:nvPr/>
        </p:nvSpPr>
        <p:spPr>
          <a:xfrm>
            <a:off x="381000" y="3657600"/>
            <a:ext cx="8376011" cy="2308324"/>
          </a:xfrm>
          <a:prstGeom prst="rect">
            <a:avLst/>
          </a:prstGeom>
          <a:noFill/>
        </p:spPr>
        <p:txBody>
          <a:bodyPr wrap="square" rtlCol="0">
            <a:spAutoFit/>
          </a:bodyPr>
          <a:lstStyle/>
          <a:p>
            <a:pPr algn="ctr"/>
            <a:r>
              <a:rPr lang="nl-NL" sz="3600" dirty="0" smtClean="0"/>
              <a:t>Niet zo duidelijk, want lijkt af te hangen van interpretatiekwesties:</a:t>
            </a:r>
          </a:p>
          <a:p>
            <a:pPr algn="ctr"/>
            <a:r>
              <a:rPr lang="nl-NL" sz="3600" dirty="0" smtClean="0"/>
              <a:t>Ψ verandert, maar wat is/betekent </a:t>
            </a:r>
            <a:r>
              <a:rPr lang="el-GR" sz="3600" dirty="0" smtClean="0"/>
              <a:t>Ψ</a:t>
            </a:r>
            <a:r>
              <a:rPr lang="en-US" sz="3600" dirty="0" smtClean="0"/>
              <a:t> </a:t>
            </a:r>
            <a:r>
              <a:rPr lang="en-US" sz="3600" dirty="0" err="1" smtClean="0"/>
              <a:t>eigenlijk</a:t>
            </a:r>
            <a:r>
              <a:rPr lang="en-US" sz="3600" dirty="0" smtClean="0"/>
              <a:t>?</a:t>
            </a:r>
            <a:endParaRPr lang="nl-NL"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 de </a:t>
            </a:r>
            <a:r>
              <a:rPr lang="nl-NL" dirty="0" err="1" smtClean="0"/>
              <a:t>Bohm-interpretatie</a:t>
            </a:r>
            <a:endParaRPr lang="nl-NL" dirty="0"/>
          </a:p>
        </p:txBody>
      </p:sp>
      <p:sp>
        <p:nvSpPr>
          <p:cNvPr id="3" name="Content Placeholder 2"/>
          <p:cNvSpPr>
            <a:spLocks noGrp="1"/>
          </p:cNvSpPr>
          <p:nvPr>
            <p:ph idx="1"/>
          </p:nvPr>
        </p:nvSpPr>
        <p:spPr/>
        <p:txBody>
          <a:bodyPr/>
          <a:lstStyle/>
          <a:p>
            <a:r>
              <a:rPr lang="nl-NL" dirty="0" smtClean="0"/>
              <a:t>Deeltjes zijn gelokaliseerde objecten in een veld </a:t>
            </a:r>
            <a:r>
              <a:rPr lang="el-GR" dirty="0" smtClean="0"/>
              <a:t>Ψ</a:t>
            </a:r>
            <a:r>
              <a:rPr lang="en-US" dirty="0" smtClean="0"/>
              <a:t> (</a:t>
            </a:r>
            <a:r>
              <a:rPr lang="nl-NL" dirty="0" smtClean="0"/>
              <a:t>zoals een elektromagnetisch veld</a:t>
            </a:r>
            <a:r>
              <a:rPr lang="en-US" dirty="0" smtClean="0"/>
              <a:t>)</a:t>
            </a:r>
            <a:endParaRPr lang="nl-NL" dirty="0"/>
          </a:p>
        </p:txBody>
      </p:sp>
      <p:sp>
        <p:nvSpPr>
          <p:cNvPr id="5" name="Freeform 4"/>
          <p:cNvSpPr/>
          <p:nvPr/>
        </p:nvSpPr>
        <p:spPr bwMode="auto">
          <a:xfrm>
            <a:off x="2209800" y="3581400"/>
            <a:ext cx="4730750" cy="2650067"/>
          </a:xfrm>
          <a:custGeom>
            <a:avLst/>
            <a:gdLst>
              <a:gd name="connsiteX0" fmla="*/ 376767 w 4730750"/>
              <a:gd name="connsiteY0" fmla="*/ 501650 h 2650067"/>
              <a:gd name="connsiteX1" fmla="*/ 84667 w 4730750"/>
              <a:gd name="connsiteY1" fmla="*/ 793750 h 2650067"/>
              <a:gd name="connsiteX2" fmla="*/ 46567 w 4730750"/>
              <a:gd name="connsiteY2" fmla="*/ 1111250 h 2650067"/>
              <a:gd name="connsiteX3" fmla="*/ 364067 w 4730750"/>
              <a:gd name="connsiteY3" fmla="*/ 1581150 h 2650067"/>
              <a:gd name="connsiteX4" fmla="*/ 529167 w 4730750"/>
              <a:gd name="connsiteY4" fmla="*/ 2368550 h 2650067"/>
              <a:gd name="connsiteX5" fmla="*/ 1849967 w 4730750"/>
              <a:gd name="connsiteY5" fmla="*/ 1454150 h 2650067"/>
              <a:gd name="connsiteX6" fmla="*/ 2205567 w 4730750"/>
              <a:gd name="connsiteY6" fmla="*/ 2114550 h 2650067"/>
              <a:gd name="connsiteX7" fmla="*/ 3221567 w 4730750"/>
              <a:gd name="connsiteY7" fmla="*/ 2533650 h 2650067"/>
              <a:gd name="connsiteX8" fmla="*/ 4555067 w 4730750"/>
              <a:gd name="connsiteY8" fmla="*/ 1416050 h 2650067"/>
              <a:gd name="connsiteX9" fmla="*/ 4275667 w 4730750"/>
              <a:gd name="connsiteY9" fmla="*/ 349250 h 2650067"/>
              <a:gd name="connsiteX10" fmla="*/ 3208867 w 4730750"/>
              <a:gd name="connsiteY10" fmla="*/ 133350 h 2650067"/>
              <a:gd name="connsiteX11" fmla="*/ 2548467 w 4730750"/>
              <a:gd name="connsiteY11" fmla="*/ 400050 h 2650067"/>
              <a:gd name="connsiteX12" fmla="*/ 1710267 w 4730750"/>
              <a:gd name="connsiteY12" fmla="*/ 19050 h 2650067"/>
              <a:gd name="connsiteX13" fmla="*/ 376767 w 4730750"/>
              <a:gd name="connsiteY13" fmla="*/ 501650 h 26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0750" h="2650067">
                <a:moveTo>
                  <a:pt x="376767" y="501650"/>
                </a:moveTo>
                <a:cubicBezTo>
                  <a:pt x="105834" y="630767"/>
                  <a:pt x="139700" y="692150"/>
                  <a:pt x="84667" y="793750"/>
                </a:cubicBezTo>
                <a:cubicBezTo>
                  <a:pt x="29634" y="895350"/>
                  <a:pt x="0" y="980017"/>
                  <a:pt x="46567" y="1111250"/>
                </a:cubicBezTo>
                <a:cubicBezTo>
                  <a:pt x="93134" y="1242483"/>
                  <a:pt x="283634" y="1371600"/>
                  <a:pt x="364067" y="1581150"/>
                </a:cubicBezTo>
                <a:cubicBezTo>
                  <a:pt x="444500" y="1790700"/>
                  <a:pt x="281517" y="2389717"/>
                  <a:pt x="529167" y="2368550"/>
                </a:cubicBezTo>
                <a:cubicBezTo>
                  <a:pt x="776817" y="2347383"/>
                  <a:pt x="1570567" y="1496483"/>
                  <a:pt x="1849967" y="1454150"/>
                </a:cubicBezTo>
                <a:cubicBezTo>
                  <a:pt x="2129367" y="1411817"/>
                  <a:pt x="1976967" y="1934633"/>
                  <a:pt x="2205567" y="2114550"/>
                </a:cubicBezTo>
                <a:cubicBezTo>
                  <a:pt x="2434167" y="2294467"/>
                  <a:pt x="2829984" y="2650067"/>
                  <a:pt x="3221567" y="2533650"/>
                </a:cubicBezTo>
                <a:cubicBezTo>
                  <a:pt x="3613150" y="2417233"/>
                  <a:pt x="4379384" y="1780117"/>
                  <a:pt x="4555067" y="1416050"/>
                </a:cubicBezTo>
                <a:cubicBezTo>
                  <a:pt x="4730750" y="1051983"/>
                  <a:pt x="4500034" y="563033"/>
                  <a:pt x="4275667" y="349250"/>
                </a:cubicBezTo>
                <a:cubicBezTo>
                  <a:pt x="4051300" y="135467"/>
                  <a:pt x="3496733" y="124883"/>
                  <a:pt x="3208867" y="133350"/>
                </a:cubicBezTo>
                <a:cubicBezTo>
                  <a:pt x="2921001" y="141817"/>
                  <a:pt x="2798234" y="419100"/>
                  <a:pt x="2548467" y="400050"/>
                </a:cubicBezTo>
                <a:cubicBezTo>
                  <a:pt x="2298700" y="381000"/>
                  <a:pt x="2072217" y="0"/>
                  <a:pt x="1710267" y="19050"/>
                </a:cubicBezTo>
                <a:cubicBezTo>
                  <a:pt x="1348317" y="38100"/>
                  <a:pt x="647700" y="372533"/>
                  <a:pt x="376767" y="50165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3124200" y="4648200"/>
            <a:ext cx="228600" cy="228600"/>
          </a:xfrm>
          <a:prstGeom prst="ellipse">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pitchFamily="18" charset="0"/>
            </a:endParaRPr>
          </a:p>
        </p:txBody>
      </p:sp>
      <p:sp>
        <p:nvSpPr>
          <p:cNvPr id="7" name="Multiply 6"/>
          <p:cNvSpPr/>
          <p:nvPr/>
        </p:nvSpPr>
        <p:spPr bwMode="auto">
          <a:xfrm>
            <a:off x="4724400" y="3429000"/>
            <a:ext cx="2209800" cy="22098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5" idx="5"/>
          </p:cNvCxnSpPr>
          <p:nvPr/>
        </p:nvCxnSpPr>
        <p:spPr bwMode="auto">
          <a:xfrm flipV="1">
            <a:off x="4059768" y="3886200"/>
            <a:ext cx="436032" cy="11493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8877300" cy="3048000"/>
          </a:xfrm>
        </p:spPr>
        <p:txBody>
          <a:bodyPr/>
          <a:lstStyle/>
          <a:p>
            <a:r>
              <a:rPr lang="nl-NL" sz="4000" dirty="0" err="1" smtClean="0"/>
              <a:t>Quantummechanica</a:t>
            </a:r>
            <a:r>
              <a:rPr lang="nl-NL" sz="4000" dirty="0" smtClean="0"/>
              <a:t>: </a:t>
            </a:r>
            <a:r>
              <a:rPr lang="el-GR" sz="4000" dirty="0" smtClean="0"/>
              <a:t>Ψ</a:t>
            </a:r>
            <a:r>
              <a:rPr lang="nl-NL" sz="4000" dirty="0" smtClean="0"/>
              <a:t>(x) gedraagt zich (ongeveer) als een klassieke golf, maar de intensiteit |</a:t>
            </a:r>
            <a:r>
              <a:rPr lang="el-GR" sz="4000" dirty="0" smtClean="0"/>
              <a:t>Ψ</a:t>
            </a:r>
            <a:r>
              <a:rPr lang="nl-NL" sz="4000" dirty="0" smtClean="0"/>
              <a:t>(x)|</a:t>
            </a:r>
            <a:r>
              <a:rPr lang="nl-NL" sz="4000" baseline="30000" dirty="0" smtClean="0"/>
              <a:t>2</a:t>
            </a:r>
            <a:r>
              <a:rPr lang="nl-NL" sz="4000" dirty="0" smtClean="0"/>
              <a:t> wordt geïnterpreteerd als de </a:t>
            </a:r>
            <a:r>
              <a:rPr lang="nl-NL" sz="4000" i="1" dirty="0" smtClean="0"/>
              <a:t>kans</a:t>
            </a:r>
            <a:r>
              <a:rPr lang="nl-NL" sz="4000" dirty="0" smtClean="0"/>
              <a:t> om bij een meting een deeltje te vinden op plaats x</a:t>
            </a:r>
            <a:r>
              <a:rPr lang="nl-NL" dirty="0" smtClean="0"/>
              <a:t>. </a:t>
            </a:r>
            <a:endParaRPr lang="nl-NL" dirty="0"/>
          </a:p>
        </p:txBody>
      </p:sp>
      <p:pic>
        <p:nvPicPr>
          <p:cNvPr id="4" name="Picture 2" descr="C:\Users\dieks101\Dropbox\WND2016\wave.png"/>
          <p:cNvPicPr>
            <a:picLocks noGrp="1" noChangeAspect="1" noChangeArrowheads="1"/>
          </p:cNvPicPr>
          <p:nvPr>
            <p:ph idx="1"/>
          </p:nvPr>
        </p:nvPicPr>
        <p:blipFill>
          <a:blip r:embed="rId2" cstate="print"/>
          <a:srcRect/>
          <a:stretch>
            <a:fillRect/>
          </a:stretch>
        </p:blipFill>
        <p:spPr bwMode="auto">
          <a:xfrm>
            <a:off x="457200" y="3672870"/>
            <a:ext cx="4114800" cy="2514600"/>
          </a:xfrm>
          <a:prstGeom prst="rect">
            <a:avLst/>
          </a:prstGeom>
          <a:noFill/>
        </p:spPr>
      </p:pic>
      <p:sp>
        <p:nvSpPr>
          <p:cNvPr id="5" name="Rectangle 4"/>
          <p:cNvSpPr/>
          <p:nvPr/>
        </p:nvSpPr>
        <p:spPr>
          <a:xfrm>
            <a:off x="5067300" y="3289280"/>
            <a:ext cx="3581400" cy="3416320"/>
          </a:xfrm>
          <a:prstGeom prst="rect">
            <a:avLst/>
          </a:prstGeom>
        </p:spPr>
        <p:txBody>
          <a:bodyPr wrap="square">
            <a:spAutoFit/>
          </a:bodyPr>
          <a:lstStyle/>
          <a:p>
            <a:r>
              <a:rPr lang="nl-NL" dirty="0" smtClean="0"/>
              <a:t>Voorbeeld:</a:t>
            </a:r>
          </a:p>
          <a:p>
            <a:r>
              <a:rPr lang="nl-NL" dirty="0" smtClean="0"/>
              <a:t>Een inkomend deeltje</a:t>
            </a:r>
          </a:p>
          <a:p>
            <a:r>
              <a:rPr lang="nl-NL" dirty="0" smtClean="0"/>
              <a:t>in een </a:t>
            </a:r>
            <a:r>
              <a:rPr lang="nl-NL" dirty="0" err="1" smtClean="0"/>
              <a:t>impulseigentoestand</a:t>
            </a:r>
            <a:endParaRPr lang="nl-NL" dirty="0" smtClean="0"/>
          </a:p>
          <a:p>
            <a:r>
              <a:rPr lang="nl-NL" dirty="0" smtClean="0"/>
              <a:t>heeft interactie met een </a:t>
            </a:r>
          </a:p>
          <a:p>
            <a:r>
              <a:rPr lang="nl-NL" dirty="0"/>
              <a:t>v</a:t>
            </a:r>
            <a:r>
              <a:rPr lang="nl-NL" dirty="0" smtClean="0"/>
              <a:t>erstrooiingscentrum.</a:t>
            </a:r>
          </a:p>
          <a:p>
            <a:r>
              <a:rPr lang="nl-NL" dirty="0" smtClean="0"/>
              <a:t>Een bolvormige uitgaande golf, maar in een </a:t>
            </a:r>
            <a:r>
              <a:rPr lang="nl-NL" dirty="0" err="1" smtClean="0"/>
              <a:t>plaatsmeting</a:t>
            </a:r>
            <a:r>
              <a:rPr lang="nl-NL" dirty="0" smtClean="0"/>
              <a:t> vind je een gelokaliseerd deeltje.  </a:t>
            </a: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nl-NL" dirty="0" err="1" smtClean="0"/>
              <a:t>Renningers</a:t>
            </a:r>
            <a:r>
              <a:rPr lang="nl-NL" dirty="0" smtClean="0"/>
              <a:t> “experiment met negatief resultaat”</a:t>
            </a:r>
            <a:endParaRPr lang="nl-NL" dirty="0"/>
          </a:p>
        </p:txBody>
      </p:sp>
      <p:pic>
        <p:nvPicPr>
          <p:cNvPr id="25603" name="Picture 3" descr="C:\Users\dieks101\Dropbox\WND2016\negresult.jpg"/>
          <p:cNvPicPr>
            <a:picLocks noGrp="1" noChangeAspect="1" noChangeArrowheads="1"/>
          </p:cNvPicPr>
          <p:nvPr>
            <p:ph idx="1"/>
          </p:nvPr>
        </p:nvPicPr>
        <p:blipFill>
          <a:blip r:embed="rId2" cstate="print"/>
          <a:srcRect t="2667" b="2667"/>
          <a:stretch>
            <a:fillRect/>
          </a:stretch>
        </p:blipFill>
        <p:spPr bwMode="auto">
          <a:xfrm>
            <a:off x="304800" y="2209800"/>
            <a:ext cx="5181600" cy="3751072"/>
          </a:xfrm>
          <a:prstGeom prst="rect">
            <a:avLst/>
          </a:prstGeom>
          <a:noFill/>
        </p:spPr>
      </p:pic>
      <p:sp>
        <p:nvSpPr>
          <p:cNvPr id="7" name="TextBox 6"/>
          <p:cNvSpPr txBox="1"/>
          <p:nvPr/>
        </p:nvSpPr>
        <p:spPr>
          <a:xfrm>
            <a:off x="5638800" y="1981200"/>
            <a:ext cx="3147015" cy="4524315"/>
          </a:xfrm>
          <a:prstGeom prst="rect">
            <a:avLst/>
          </a:prstGeom>
          <a:noFill/>
        </p:spPr>
        <p:txBody>
          <a:bodyPr wrap="none" rtlCol="0">
            <a:spAutoFit/>
          </a:bodyPr>
          <a:lstStyle/>
          <a:p>
            <a:r>
              <a:rPr lang="nl-NL" dirty="0" smtClean="0"/>
              <a:t>Als het deeltje </a:t>
            </a:r>
            <a:r>
              <a:rPr lang="nl-NL" b="1" i="1" dirty="0" smtClean="0"/>
              <a:t>niet</a:t>
            </a:r>
          </a:p>
          <a:p>
            <a:r>
              <a:rPr lang="nl-NL" dirty="0" smtClean="0"/>
              <a:t>wordt waargenomen</a:t>
            </a:r>
          </a:p>
          <a:p>
            <a:r>
              <a:rPr lang="nl-NL" dirty="0" smtClean="0"/>
              <a:t>in de onderste detector,</a:t>
            </a:r>
          </a:p>
          <a:p>
            <a:r>
              <a:rPr lang="nl-NL" dirty="0" smtClean="0"/>
              <a:t>weten we dat het </a:t>
            </a:r>
            <a:r>
              <a:rPr lang="nl-NL" i="1" dirty="0" smtClean="0"/>
              <a:t>zeker</a:t>
            </a:r>
          </a:p>
          <a:p>
            <a:r>
              <a:rPr lang="nl-NL" dirty="0" smtClean="0"/>
              <a:t>terecht zal komen in de </a:t>
            </a:r>
          </a:p>
          <a:p>
            <a:r>
              <a:rPr lang="nl-NL" dirty="0" smtClean="0"/>
              <a:t>bovenste detector.</a:t>
            </a:r>
          </a:p>
          <a:p>
            <a:r>
              <a:rPr lang="nl-NL" dirty="0" smtClean="0"/>
              <a:t>Ψ is dan “ingestort”: </a:t>
            </a:r>
          </a:p>
          <a:p>
            <a:endParaRPr lang="nl-NL" dirty="0" smtClean="0"/>
          </a:p>
          <a:p>
            <a:r>
              <a:rPr lang="nl-NL" dirty="0" err="1" smtClean="0"/>
              <a:t>Ψ</a:t>
            </a:r>
            <a:r>
              <a:rPr lang="nl-NL" baseline="-25000" dirty="0" err="1" smtClean="0"/>
              <a:t>boven</a:t>
            </a:r>
            <a:r>
              <a:rPr lang="nl-NL" baseline="-25000" dirty="0" smtClean="0"/>
              <a:t> </a:t>
            </a:r>
            <a:r>
              <a:rPr lang="nl-NL" dirty="0" smtClean="0"/>
              <a:t>+ </a:t>
            </a:r>
            <a:r>
              <a:rPr lang="nl-NL" dirty="0" err="1" smtClean="0"/>
              <a:t>Ψ</a:t>
            </a:r>
            <a:r>
              <a:rPr lang="nl-NL" baseline="-25000" dirty="0" err="1" smtClean="0"/>
              <a:t>onder</a:t>
            </a:r>
            <a:r>
              <a:rPr lang="nl-NL" dirty="0" smtClean="0"/>
              <a:t> </a:t>
            </a:r>
            <a:r>
              <a:rPr lang="nl-NL" dirty="0" smtClean="0">
                <a:sym typeface="Wingdings" pitchFamily="2" charset="2"/>
              </a:rPr>
              <a:t> </a:t>
            </a:r>
            <a:r>
              <a:rPr lang="nl-NL" dirty="0" err="1" smtClean="0"/>
              <a:t>Ψ</a:t>
            </a:r>
            <a:r>
              <a:rPr lang="nl-NL" baseline="-25000" dirty="0" err="1" smtClean="0"/>
              <a:t>boven</a:t>
            </a:r>
            <a:r>
              <a:rPr lang="nl-NL" baseline="-25000" dirty="0" smtClean="0"/>
              <a:t> </a:t>
            </a:r>
            <a:endParaRPr lang="nl-NL" dirty="0" smtClean="0"/>
          </a:p>
          <a:p>
            <a:endParaRPr lang="nl-NL" dirty="0" smtClean="0"/>
          </a:p>
          <a:p>
            <a:r>
              <a:rPr lang="nl-NL" dirty="0" smtClean="0"/>
              <a:t>Maar er is </a:t>
            </a:r>
            <a:r>
              <a:rPr lang="nl-NL" b="1" i="1" dirty="0" smtClean="0"/>
              <a:t>geen</a:t>
            </a:r>
          </a:p>
          <a:p>
            <a:r>
              <a:rPr lang="nl-NL" dirty="0" smtClean="0"/>
              <a:t>energie uitgewisseld!</a:t>
            </a:r>
            <a:endParaRPr lang="nl-NL" dirty="0"/>
          </a:p>
        </p:txBody>
      </p:sp>
      <p:sp>
        <p:nvSpPr>
          <p:cNvPr id="8" name="Rectangle 7"/>
          <p:cNvSpPr/>
          <p:nvPr/>
        </p:nvSpPr>
        <p:spPr>
          <a:xfrm>
            <a:off x="4365854" y="3198168"/>
            <a:ext cx="412292" cy="461665"/>
          </a:xfrm>
          <a:prstGeom prst="rect">
            <a:avLst/>
          </a:prstGeom>
        </p:spPr>
        <p:txBody>
          <a:bodyPr wrap="none">
            <a:spAutoFit/>
          </a:bodyPr>
          <a:lstStyle/>
          <a:p>
            <a:r>
              <a:rPr lang="el-GR" dirty="0" smtClean="0"/>
              <a:t>Ψ</a:t>
            </a: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ge presentatie.pot">
  <a:themeElements>
    <a:clrScheme name="Lege presentati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ge presentatie.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ge presentati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ge presentati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ge presentati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ge presentati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ge presentati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ge presentati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ge presentati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Office\Sjablonen\Lege presentatie.pot</Template>
  <TotalTime>2</TotalTime>
  <Words>716</Words>
  <Application>Microsoft Office PowerPoint</Application>
  <PresentationFormat>Diavoorstelling (4:3)</PresentationFormat>
  <Paragraphs>76</Paragraphs>
  <Slides>22</Slides>
  <Notes>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Lege presentatie.pot</vt:lpstr>
      <vt:lpstr>Meten in de Quantummechanica</vt:lpstr>
      <vt:lpstr>Meten volgens de klassieke natuurkunde</vt:lpstr>
      <vt:lpstr>Zoals:</vt:lpstr>
      <vt:lpstr>“Common Wisdom”: in de quantummechanica is de interactie discontinu en nooit nul</vt:lpstr>
      <vt:lpstr>De meetverstoring in formules</vt:lpstr>
      <vt:lpstr>De collapse is een discontinue verandering van Ψ. Maar betekent deze collapse ook automatisch dat er een fysische interactie is geweest met het object? Een klap, een niet te verwaarlozen uitwisseling van energie en impuls?    </vt:lpstr>
      <vt:lpstr>Voorbeeld: de Bohm-interpretatie</vt:lpstr>
      <vt:lpstr>Quantummechanica: Ψ(x) gedraagt zich (ongeveer) als een klassieke golf, maar de intensiteit |Ψ(x)|2 wordt geïnterpreteerd als de kans om bij een meting een deeltje te vinden op plaats x. </vt:lpstr>
      <vt:lpstr>Renningers “experiment met negatief resultaat”</vt:lpstr>
      <vt:lpstr>PowerPoint-presentatie</vt:lpstr>
      <vt:lpstr>Interferometrie (1)</vt:lpstr>
      <vt:lpstr>Interferometrie (2)</vt:lpstr>
      <vt:lpstr>De quantumversie: meting zonder interactie </vt:lpstr>
      <vt:lpstr>Meting zonder interactie (2)</vt:lpstr>
      <vt:lpstr>Verhogen van de efficiëntie</vt:lpstr>
      <vt:lpstr>Maximale efficiëntie</vt:lpstr>
      <vt:lpstr>PowerPoint-presentatie</vt:lpstr>
      <vt:lpstr>Bom detector in de praktijk</vt:lpstr>
      <vt:lpstr>PowerPoint-presentatie</vt:lpstr>
      <vt:lpstr>Afbeelden zonder te kijken (2)</vt:lpstr>
      <vt:lpstr>PowerPoint-presentatie</vt:lpstr>
      <vt:lpstr>Conclusies</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Meten in de QM</dc:title>
  <dc:creator>Dennis Dieks</dc:creator>
  <cp:lastModifiedBy>Dennis</cp:lastModifiedBy>
  <cp:revision>99</cp:revision>
  <cp:lastPrinted>2001-10-22T16:10:07Z</cp:lastPrinted>
  <dcterms:created xsi:type="dcterms:W3CDTF">2001-10-20T20:57:05Z</dcterms:created>
  <dcterms:modified xsi:type="dcterms:W3CDTF">2016-12-15T23:32:39Z</dcterms:modified>
</cp:coreProperties>
</file>